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9" r:id="rId1"/>
  </p:sldMasterIdLst>
  <p:sldIdLst>
    <p:sldId id="256" r:id="rId2"/>
    <p:sldId id="268" r:id="rId3"/>
    <p:sldId id="257" r:id="rId4"/>
    <p:sldId id="258" r:id="rId5"/>
    <p:sldId id="267" r:id="rId6"/>
    <p:sldId id="265" r:id="rId7"/>
    <p:sldId id="259" r:id="rId8"/>
    <p:sldId id="260" r:id="rId9"/>
    <p:sldId id="261" r:id="rId10"/>
    <p:sldId id="262" r:id="rId11"/>
    <p:sldId id="266" r:id="rId12"/>
    <p:sldId id="269" r:id="rId13"/>
    <p:sldId id="278" r:id="rId14"/>
    <p:sldId id="272" r:id="rId15"/>
    <p:sldId id="263" r:id="rId16"/>
    <p:sldId id="280" r:id="rId17"/>
    <p:sldId id="270" r:id="rId18"/>
    <p:sldId id="279" r:id="rId19"/>
    <p:sldId id="271" r:id="rId20"/>
    <p:sldId id="273" r:id="rId21"/>
    <p:sldId id="277" r:id="rId22"/>
    <p:sldId id="264" r:id="rId23"/>
    <p:sldId id="274" r:id="rId24"/>
    <p:sldId id="276" r:id="rId25"/>
    <p:sldId id="281" r:id="rId26"/>
    <p:sldId id="282" r:id="rId27"/>
    <p:sldId id="283"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65"/>
  </p:normalViewPr>
  <p:slideViewPr>
    <p:cSldViewPr snapToGrid="0" snapToObjects="1">
      <p:cViewPr varScale="1">
        <p:scale>
          <a:sx n="114" d="100"/>
          <a:sy n="114" d="100"/>
        </p:scale>
        <p:origin x="47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tiff>
</file>

<file path=ppt/media/image10.png>
</file>

<file path=ppt/media/image11.tiff>
</file>

<file path=ppt/media/image12.png>
</file>

<file path=ppt/media/image13.tiff>
</file>

<file path=ppt/media/image14.tiff>
</file>

<file path=ppt/media/image15.tiff>
</file>

<file path=ppt/media/image16.png>
</file>

<file path=ppt/media/image2.tiff>
</file>

<file path=ppt/media/image3.tiff>
</file>

<file path=ppt/media/image4.tiff>
</file>

<file path=ppt/media/image5.tiff>
</file>

<file path=ppt/media/image6.png>
</file>

<file path=ppt/media/image7.tiff>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7F975-B359-1442-AC23-CAFC3F4D946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4038491D-581C-9547-A0FE-149A290C45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A4041985-F243-C541-B993-999116D89105}"/>
              </a:ext>
            </a:extLst>
          </p:cNvPr>
          <p:cNvSpPr>
            <a:spLocks noGrp="1"/>
          </p:cNvSpPr>
          <p:nvPr>
            <p:ph type="dt" sz="half" idx="10"/>
          </p:nvPr>
        </p:nvSpPr>
        <p:spPr/>
        <p:txBody>
          <a:bodyPr/>
          <a:lstStyle/>
          <a:p>
            <a:fld id="{842EEE67-1DD9-BE41-8DA6-D9A44CAF683C}" type="datetimeFigureOut">
              <a:rPr lang="en-GB" smtClean="0"/>
              <a:t>02/08/2018</a:t>
            </a:fld>
            <a:endParaRPr lang="en-GB"/>
          </a:p>
        </p:txBody>
      </p:sp>
      <p:sp>
        <p:nvSpPr>
          <p:cNvPr id="5" name="Footer Placeholder 4">
            <a:extLst>
              <a:ext uri="{FF2B5EF4-FFF2-40B4-BE49-F238E27FC236}">
                <a16:creationId xmlns:a16="http://schemas.microsoft.com/office/drawing/2014/main" id="{62E163DE-3F77-4C48-9807-D6427DA293D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2D774791-341A-3E44-B404-36A10C57009A}"/>
              </a:ext>
            </a:extLst>
          </p:cNvPr>
          <p:cNvSpPr>
            <a:spLocks noGrp="1"/>
          </p:cNvSpPr>
          <p:nvPr>
            <p:ph type="sldNum" sz="quarter" idx="12"/>
          </p:nvPr>
        </p:nvSpPr>
        <p:spPr/>
        <p:txBody>
          <a:bodyPr/>
          <a:lstStyle/>
          <a:p>
            <a:fld id="{F8A6DFEF-5D7C-C545-AF0F-52E8A8CC042E}" type="slidenum">
              <a:rPr lang="en-GB" smtClean="0"/>
              <a:t>‹#›</a:t>
            </a:fld>
            <a:endParaRPr lang="en-GB"/>
          </a:p>
        </p:txBody>
      </p:sp>
    </p:spTree>
    <p:extLst>
      <p:ext uri="{BB962C8B-B14F-4D97-AF65-F5344CB8AC3E}">
        <p14:creationId xmlns:p14="http://schemas.microsoft.com/office/powerpoint/2010/main" val="38856292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05DFA-DC1A-7A4D-9DBD-4DBA1AF9F906}"/>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A10DC66-88E8-AC48-85F0-DFB56F7B4AA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613046E-04D6-7C43-8F1B-0192426C4714}"/>
              </a:ext>
            </a:extLst>
          </p:cNvPr>
          <p:cNvSpPr>
            <a:spLocks noGrp="1"/>
          </p:cNvSpPr>
          <p:nvPr>
            <p:ph type="dt" sz="half" idx="10"/>
          </p:nvPr>
        </p:nvSpPr>
        <p:spPr/>
        <p:txBody>
          <a:bodyPr/>
          <a:lstStyle/>
          <a:p>
            <a:fld id="{842EEE67-1DD9-BE41-8DA6-D9A44CAF683C}" type="datetimeFigureOut">
              <a:rPr lang="en-GB" smtClean="0"/>
              <a:t>02/08/2018</a:t>
            </a:fld>
            <a:endParaRPr lang="en-GB"/>
          </a:p>
        </p:txBody>
      </p:sp>
      <p:sp>
        <p:nvSpPr>
          <p:cNvPr id="5" name="Footer Placeholder 4">
            <a:extLst>
              <a:ext uri="{FF2B5EF4-FFF2-40B4-BE49-F238E27FC236}">
                <a16:creationId xmlns:a16="http://schemas.microsoft.com/office/drawing/2014/main" id="{80EC5059-4F06-D340-9291-2CC30F98890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31476A4-0812-714F-9F53-544F7856034C}"/>
              </a:ext>
            </a:extLst>
          </p:cNvPr>
          <p:cNvSpPr>
            <a:spLocks noGrp="1"/>
          </p:cNvSpPr>
          <p:nvPr>
            <p:ph type="sldNum" sz="quarter" idx="12"/>
          </p:nvPr>
        </p:nvSpPr>
        <p:spPr/>
        <p:txBody>
          <a:bodyPr/>
          <a:lstStyle/>
          <a:p>
            <a:fld id="{F8A6DFEF-5D7C-C545-AF0F-52E8A8CC042E}" type="slidenum">
              <a:rPr lang="en-GB" smtClean="0"/>
              <a:t>‹#›</a:t>
            </a:fld>
            <a:endParaRPr lang="en-GB"/>
          </a:p>
        </p:txBody>
      </p:sp>
    </p:spTree>
    <p:extLst>
      <p:ext uri="{BB962C8B-B14F-4D97-AF65-F5344CB8AC3E}">
        <p14:creationId xmlns:p14="http://schemas.microsoft.com/office/powerpoint/2010/main" val="1071253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8FF3930-2F32-114F-B388-62BDDFCD18F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FEA17CE-53CE-B648-9F11-84B9008808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29DBF5F-F261-9E47-AD1B-4259CF6C9724}"/>
              </a:ext>
            </a:extLst>
          </p:cNvPr>
          <p:cNvSpPr>
            <a:spLocks noGrp="1"/>
          </p:cNvSpPr>
          <p:nvPr>
            <p:ph type="dt" sz="half" idx="10"/>
          </p:nvPr>
        </p:nvSpPr>
        <p:spPr/>
        <p:txBody>
          <a:bodyPr/>
          <a:lstStyle/>
          <a:p>
            <a:fld id="{842EEE67-1DD9-BE41-8DA6-D9A44CAF683C}" type="datetimeFigureOut">
              <a:rPr lang="en-GB" smtClean="0"/>
              <a:t>02/08/2018</a:t>
            </a:fld>
            <a:endParaRPr lang="en-GB"/>
          </a:p>
        </p:txBody>
      </p:sp>
      <p:sp>
        <p:nvSpPr>
          <p:cNvPr id="5" name="Footer Placeholder 4">
            <a:extLst>
              <a:ext uri="{FF2B5EF4-FFF2-40B4-BE49-F238E27FC236}">
                <a16:creationId xmlns:a16="http://schemas.microsoft.com/office/drawing/2014/main" id="{E6C969C6-E8C3-124B-8918-C6D1F0CB0B6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E8E7FA8-970B-C747-93DC-D4931BAF23AA}"/>
              </a:ext>
            </a:extLst>
          </p:cNvPr>
          <p:cNvSpPr>
            <a:spLocks noGrp="1"/>
          </p:cNvSpPr>
          <p:nvPr>
            <p:ph type="sldNum" sz="quarter" idx="12"/>
          </p:nvPr>
        </p:nvSpPr>
        <p:spPr/>
        <p:txBody>
          <a:bodyPr/>
          <a:lstStyle/>
          <a:p>
            <a:fld id="{F8A6DFEF-5D7C-C545-AF0F-52E8A8CC042E}" type="slidenum">
              <a:rPr lang="en-GB" smtClean="0"/>
              <a:t>‹#›</a:t>
            </a:fld>
            <a:endParaRPr lang="en-GB"/>
          </a:p>
        </p:txBody>
      </p:sp>
    </p:spTree>
    <p:extLst>
      <p:ext uri="{BB962C8B-B14F-4D97-AF65-F5344CB8AC3E}">
        <p14:creationId xmlns:p14="http://schemas.microsoft.com/office/powerpoint/2010/main" val="14176049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AFAFB-5833-BF44-BB95-6174B9038D3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8A2F2611-DBDC-4743-8B39-44736D06542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14CD1BE-BEC8-4146-AE29-7597282DE114}"/>
              </a:ext>
            </a:extLst>
          </p:cNvPr>
          <p:cNvSpPr>
            <a:spLocks noGrp="1"/>
          </p:cNvSpPr>
          <p:nvPr>
            <p:ph type="dt" sz="half" idx="10"/>
          </p:nvPr>
        </p:nvSpPr>
        <p:spPr/>
        <p:txBody>
          <a:bodyPr/>
          <a:lstStyle/>
          <a:p>
            <a:fld id="{842EEE67-1DD9-BE41-8DA6-D9A44CAF683C}" type="datetimeFigureOut">
              <a:rPr lang="en-GB" smtClean="0"/>
              <a:t>02/08/2018</a:t>
            </a:fld>
            <a:endParaRPr lang="en-GB"/>
          </a:p>
        </p:txBody>
      </p:sp>
      <p:sp>
        <p:nvSpPr>
          <p:cNvPr id="5" name="Footer Placeholder 4">
            <a:extLst>
              <a:ext uri="{FF2B5EF4-FFF2-40B4-BE49-F238E27FC236}">
                <a16:creationId xmlns:a16="http://schemas.microsoft.com/office/drawing/2014/main" id="{C54E55E9-BE61-8141-A704-6F99D8B3691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2DF781C-5C70-7249-BDC1-ADD2DAFEB044}"/>
              </a:ext>
            </a:extLst>
          </p:cNvPr>
          <p:cNvSpPr>
            <a:spLocks noGrp="1"/>
          </p:cNvSpPr>
          <p:nvPr>
            <p:ph type="sldNum" sz="quarter" idx="12"/>
          </p:nvPr>
        </p:nvSpPr>
        <p:spPr/>
        <p:txBody>
          <a:bodyPr/>
          <a:lstStyle/>
          <a:p>
            <a:fld id="{F8A6DFEF-5D7C-C545-AF0F-52E8A8CC042E}" type="slidenum">
              <a:rPr lang="en-GB" smtClean="0"/>
              <a:t>‹#›</a:t>
            </a:fld>
            <a:endParaRPr lang="en-GB"/>
          </a:p>
        </p:txBody>
      </p:sp>
    </p:spTree>
    <p:extLst>
      <p:ext uri="{BB962C8B-B14F-4D97-AF65-F5344CB8AC3E}">
        <p14:creationId xmlns:p14="http://schemas.microsoft.com/office/powerpoint/2010/main" val="2131316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D60B7D-4974-F94E-85A0-57452BA4AE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C210A2BD-C6D7-3F47-8A98-306CAE6A189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93B5C64B-9525-FE4D-A1A5-775F1DEC809F}"/>
              </a:ext>
            </a:extLst>
          </p:cNvPr>
          <p:cNvSpPr>
            <a:spLocks noGrp="1"/>
          </p:cNvSpPr>
          <p:nvPr>
            <p:ph type="dt" sz="half" idx="10"/>
          </p:nvPr>
        </p:nvSpPr>
        <p:spPr/>
        <p:txBody>
          <a:bodyPr/>
          <a:lstStyle/>
          <a:p>
            <a:fld id="{842EEE67-1DD9-BE41-8DA6-D9A44CAF683C}" type="datetimeFigureOut">
              <a:rPr lang="en-GB" smtClean="0"/>
              <a:t>02/08/2018</a:t>
            </a:fld>
            <a:endParaRPr lang="en-GB"/>
          </a:p>
        </p:txBody>
      </p:sp>
      <p:sp>
        <p:nvSpPr>
          <p:cNvPr id="5" name="Footer Placeholder 4">
            <a:extLst>
              <a:ext uri="{FF2B5EF4-FFF2-40B4-BE49-F238E27FC236}">
                <a16:creationId xmlns:a16="http://schemas.microsoft.com/office/drawing/2014/main" id="{BFD2079B-1901-884F-A121-D339EEF86EB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9EFD426-713C-2A46-AC77-D2BC352D3905}"/>
              </a:ext>
            </a:extLst>
          </p:cNvPr>
          <p:cNvSpPr>
            <a:spLocks noGrp="1"/>
          </p:cNvSpPr>
          <p:nvPr>
            <p:ph type="sldNum" sz="quarter" idx="12"/>
          </p:nvPr>
        </p:nvSpPr>
        <p:spPr/>
        <p:txBody>
          <a:bodyPr/>
          <a:lstStyle/>
          <a:p>
            <a:fld id="{F8A6DFEF-5D7C-C545-AF0F-52E8A8CC042E}" type="slidenum">
              <a:rPr lang="en-GB" smtClean="0"/>
              <a:t>‹#›</a:t>
            </a:fld>
            <a:endParaRPr lang="en-GB"/>
          </a:p>
        </p:txBody>
      </p:sp>
    </p:spTree>
    <p:extLst>
      <p:ext uri="{BB962C8B-B14F-4D97-AF65-F5344CB8AC3E}">
        <p14:creationId xmlns:p14="http://schemas.microsoft.com/office/powerpoint/2010/main" val="16804338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BD074-EFC8-6F42-9A0D-466DFE18729D}"/>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27DBD69-CA64-C848-AB90-6AAFCCF59279}"/>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00A4416-1202-F44F-B497-1B998F8C363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C3D414A0-EA88-A243-BEBD-38EFF893B092}"/>
              </a:ext>
            </a:extLst>
          </p:cNvPr>
          <p:cNvSpPr>
            <a:spLocks noGrp="1"/>
          </p:cNvSpPr>
          <p:nvPr>
            <p:ph type="dt" sz="half" idx="10"/>
          </p:nvPr>
        </p:nvSpPr>
        <p:spPr/>
        <p:txBody>
          <a:bodyPr/>
          <a:lstStyle/>
          <a:p>
            <a:fld id="{842EEE67-1DD9-BE41-8DA6-D9A44CAF683C}" type="datetimeFigureOut">
              <a:rPr lang="en-GB" smtClean="0"/>
              <a:t>02/08/2018</a:t>
            </a:fld>
            <a:endParaRPr lang="en-GB"/>
          </a:p>
        </p:txBody>
      </p:sp>
      <p:sp>
        <p:nvSpPr>
          <p:cNvPr id="6" name="Footer Placeholder 5">
            <a:extLst>
              <a:ext uri="{FF2B5EF4-FFF2-40B4-BE49-F238E27FC236}">
                <a16:creationId xmlns:a16="http://schemas.microsoft.com/office/drawing/2014/main" id="{AA3B1265-33A0-474A-9A7D-C1A5168A652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18A5EA9-9406-9845-96E9-BAE40520BE73}"/>
              </a:ext>
            </a:extLst>
          </p:cNvPr>
          <p:cNvSpPr>
            <a:spLocks noGrp="1"/>
          </p:cNvSpPr>
          <p:nvPr>
            <p:ph type="sldNum" sz="quarter" idx="12"/>
          </p:nvPr>
        </p:nvSpPr>
        <p:spPr/>
        <p:txBody>
          <a:bodyPr/>
          <a:lstStyle/>
          <a:p>
            <a:fld id="{F8A6DFEF-5D7C-C545-AF0F-52E8A8CC042E}" type="slidenum">
              <a:rPr lang="en-GB" smtClean="0"/>
              <a:t>‹#›</a:t>
            </a:fld>
            <a:endParaRPr lang="en-GB"/>
          </a:p>
        </p:txBody>
      </p:sp>
    </p:spTree>
    <p:extLst>
      <p:ext uri="{BB962C8B-B14F-4D97-AF65-F5344CB8AC3E}">
        <p14:creationId xmlns:p14="http://schemas.microsoft.com/office/powerpoint/2010/main" val="15086975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E3FE09-C868-B340-82AA-21956D03FF4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85B41515-F6E8-C24E-B3EB-55CCB542ED2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8A6608E-7CB4-6C47-A96D-3B45026239D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EA8F1E4E-334C-2045-B068-8F44AFCF9FD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1319930-24F4-DC45-8844-F95CA30E13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F8144C45-8B98-804F-8288-80DE519DD118}"/>
              </a:ext>
            </a:extLst>
          </p:cNvPr>
          <p:cNvSpPr>
            <a:spLocks noGrp="1"/>
          </p:cNvSpPr>
          <p:nvPr>
            <p:ph type="dt" sz="half" idx="10"/>
          </p:nvPr>
        </p:nvSpPr>
        <p:spPr/>
        <p:txBody>
          <a:bodyPr/>
          <a:lstStyle/>
          <a:p>
            <a:fld id="{842EEE67-1DD9-BE41-8DA6-D9A44CAF683C}" type="datetimeFigureOut">
              <a:rPr lang="en-GB" smtClean="0"/>
              <a:t>02/08/2018</a:t>
            </a:fld>
            <a:endParaRPr lang="en-GB"/>
          </a:p>
        </p:txBody>
      </p:sp>
      <p:sp>
        <p:nvSpPr>
          <p:cNvPr id="8" name="Footer Placeholder 7">
            <a:extLst>
              <a:ext uri="{FF2B5EF4-FFF2-40B4-BE49-F238E27FC236}">
                <a16:creationId xmlns:a16="http://schemas.microsoft.com/office/drawing/2014/main" id="{6CE8BF7A-FDA0-B342-A17D-12F1A18A6F47}"/>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6731EDED-362F-AA4F-A651-FD10D94E2015}"/>
              </a:ext>
            </a:extLst>
          </p:cNvPr>
          <p:cNvSpPr>
            <a:spLocks noGrp="1"/>
          </p:cNvSpPr>
          <p:nvPr>
            <p:ph type="sldNum" sz="quarter" idx="12"/>
          </p:nvPr>
        </p:nvSpPr>
        <p:spPr/>
        <p:txBody>
          <a:bodyPr/>
          <a:lstStyle/>
          <a:p>
            <a:fld id="{F8A6DFEF-5D7C-C545-AF0F-52E8A8CC042E}" type="slidenum">
              <a:rPr lang="en-GB" smtClean="0"/>
              <a:t>‹#›</a:t>
            </a:fld>
            <a:endParaRPr lang="en-GB"/>
          </a:p>
        </p:txBody>
      </p:sp>
    </p:spTree>
    <p:extLst>
      <p:ext uri="{BB962C8B-B14F-4D97-AF65-F5344CB8AC3E}">
        <p14:creationId xmlns:p14="http://schemas.microsoft.com/office/powerpoint/2010/main" val="31138668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FA382-2F9F-1141-B50D-EF776654993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01E5B97-FF5B-5D4B-A497-EE702FC4655D}"/>
              </a:ext>
            </a:extLst>
          </p:cNvPr>
          <p:cNvSpPr>
            <a:spLocks noGrp="1"/>
          </p:cNvSpPr>
          <p:nvPr>
            <p:ph type="dt" sz="half" idx="10"/>
          </p:nvPr>
        </p:nvSpPr>
        <p:spPr/>
        <p:txBody>
          <a:bodyPr/>
          <a:lstStyle/>
          <a:p>
            <a:fld id="{842EEE67-1DD9-BE41-8DA6-D9A44CAF683C}" type="datetimeFigureOut">
              <a:rPr lang="en-GB" smtClean="0"/>
              <a:t>02/08/2018</a:t>
            </a:fld>
            <a:endParaRPr lang="en-GB"/>
          </a:p>
        </p:txBody>
      </p:sp>
      <p:sp>
        <p:nvSpPr>
          <p:cNvPr id="4" name="Footer Placeholder 3">
            <a:extLst>
              <a:ext uri="{FF2B5EF4-FFF2-40B4-BE49-F238E27FC236}">
                <a16:creationId xmlns:a16="http://schemas.microsoft.com/office/drawing/2014/main" id="{CEF8C74B-630F-D34D-821D-F83BA26B07A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D11FD3B8-ACBD-9D44-87E5-22CB40CAFF07}"/>
              </a:ext>
            </a:extLst>
          </p:cNvPr>
          <p:cNvSpPr>
            <a:spLocks noGrp="1"/>
          </p:cNvSpPr>
          <p:nvPr>
            <p:ph type="sldNum" sz="quarter" idx="12"/>
          </p:nvPr>
        </p:nvSpPr>
        <p:spPr/>
        <p:txBody>
          <a:bodyPr/>
          <a:lstStyle/>
          <a:p>
            <a:fld id="{F8A6DFEF-5D7C-C545-AF0F-52E8A8CC042E}" type="slidenum">
              <a:rPr lang="en-GB" smtClean="0"/>
              <a:t>‹#›</a:t>
            </a:fld>
            <a:endParaRPr lang="en-GB"/>
          </a:p>
        </p:txBody>
      </p:sp>
    </p:spTree>
    <p:extLst>
      <p:ext uri="{BB962C8B-B14F-4D97-AF65-F5344CB8AC3E}">
        <p14:creationId xmlns:p14="http://schemas.microsoft.com/office/powerpoint/2010/main" val="1746157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FB39F6E-B4A1-8545-9F63-B6E3B0F21793}"/>
              </a:ext>
            </a:extLst>
          </p:cNvPr>
          <p:cNvSpPr>
            <a:spLocks noGrp="1"/>
          </p:cNvSpPr>
          <p:nvPr>
            <p:ph type="dt" sz="half" idx="10"/>
          </p:nvPr>
        </p:nvSpPr>
        <p:spPr/>
        <p:txBody>
          <a:bodyPr/>
          <a:lstStyle/>
          <a:p>
            <a:fld id="{842EEE67-1DD9-BE41-8DA6-D9A44CAF683C}" type="datetimeFigureOut">
              <a:rPr lang="en-GB" smtClean="0"/>
              <a:t>02/08/2018</a:t>
            </a:fld>
            <a:endParaRPr lang="en-GB"/>
          </a:p>
        </p:txBody>
      </p:sp>
      <p:sp>
        <p:nvSpPr>
          <p:cNvPr id="3" name="Footer Placeholder 2">
            <a:extLst>
              <a:ext uri="{FF2B5EF4-FFF2-40B4-BE49-F238E27FC236}">
                <a16:creationId xmlns:a16="http://schemas.microsoft.com/office/drawing/2014/main" id="{A6A58E0B-D7A5-B64E-A74D-5335A46C0080}"/>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94ED003D-8C7C-724B-8EB3-BDFF5ACAF4FF}"/>
              </a:ext>
            </a:extLst>
          </p:cNvPr>
          <p:cNvSpPr>
            <a:spLocks noGrp="1"/>
          </p:cNvSpPr>
          <p:nvPr>
            <p:ph type="sldNum" sz="quarter" idx="12"/>
          </p:nvPr>
        </p:nvSpPr>
        <p:spPr/>
        <p:txBody>
          <a:bodyPr/>
          <a:lstStyle/>
          <a:p>
            <a:fld id="{F8A6DFEF-5D7C-C545-AF0F-52E8A8CC042E}" type="slidenum">
              <a:rPr lang="en-GB" smtClean="0"/>
              <a:t>‹#›</a:t>
            </a:fld>
            <a:endParaRPr lang="en-GB"/>
          </a:p>
        </p:txBody>
      </p:sp>
    </p:spTree>
    <p:extLst>
      <p:ext uri="{BB962C8B-B14F-4D97-AF65-F5344CB8AC3E}">
        <p14:creationId xmlns:p14="http://schemas.microsoft.com/office/powerpoint/2010/main" val="3958582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B4FC05-DDFF-D040-8C9B-4853B352E68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4C28C33F-8A35-3B4E-915D-2D9F86E012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A0D70CE6-9B33-0E49-813B-DE3EB62D90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030E7B18-9E02-8C47-A20C-07483036BED9}"/>
              </a:ext>
            </a:extLst>
          </p:cNvPr>
          <p:cNvSpPr>
            <a:spLocks noGrp="1"/>
          </p:cNvSpPr>
          <p:nvPr>
            <p:ph type="dt" sz="half" idx="10"/>
          </p:nvPr>
        </p:nvSpPr>
        <p:spPr/>
        <p:txBody>
          <a:bodyPr/>
          <a:lstStyle/>
          <a:p>
            <a:fld id="{842EEE67-1DD9-BE41-8DA6-D9A44CAF683C}" type="datetimeFigureOut">
              <a:rPr lang="en-GB" smtClean="0"/>
              <a:t>02/08/2018</a:t>
            </a:fld>
            <a:endParaRPr lang="en-GB"/>
          </a:p>
        </p:txBody>
      </p:sp>
      <p:sp>
        <p:nvSpPr>
          <p:cNvPr id="6" name="Footer Placeholder 5">
            <a:extLst>
              <a:ext uri="{FF2B5EF4-FFF2-40B4-BE49-F238E27FC236}">
                <a16:creationId xmlns:a16="http://schemas.microsoft.com/office/drawing/2014/main" id="{153331FB-310E-3F4F-8D03-5E01A0B2CC8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8006125-3869-BD43-9C0F-967A7693E8A7}"/>
              </a:ext>
            </a:extLst>
          </p:cNvPr>
          <p:cNvSpPr>
            <a:spLocks noGrp="1"/>
          </p:cNvSpPr>
          <p:nvPr>
            <p:ph type="sldNum" sz="quarter" idx="12"/>
          </p:nvPr>
        </p:nvSpPr>
        <p:spPr/>
        <p:txBody>
          <a:bodyPr/>
          <a:lstStyle/>
          <a:p>
            <a:fld id="{F8A6DFEF-5D7C-C545-AF0F-52E8A8CC042E}" type="slidenum">
              <a:rPr lang="en-GB" smtClean="0"/>
              <a:t>‹#›</a:t>
            </a:fld>
            <a:endParaRPr lang="en-GB"/>
          </a:p>
        </p:txBody>
      </p:sp>
    </p:spTree>
    <p:extLst>
      <p:ext uri="{BB962C8B-B14F-4D97-AF65-F5344CB8AC3E}">
        <p14:creationId xmlns:p14="http://schemas.microsoft.com/office/powerpoint/2010/main" val="17699515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0A610D-D105-E048-BB71-EE72E6CD70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DE38EB34-E7B9-0F41-A1D4-A4872922C1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C02072BA-D9BD-C549-8D6E-D392F74823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E4FF301-406C-614F-ABF1-705FB7547532}"/>
              </a:ext>
            </a:extLst>
          </p:cNvPr>
          <p:cNvSpPr>
            <a:spLocks noGrp="1"/>
          </p:cNvSpPr>
          <p:nvPr>
            <p:ph type="dt" sz="half" idx="10"/>
          </p:nvPr>
        </p:nvSpPr>
        <p:spPr/>
        <p:txBody>
          <a:bodyPr/>
          <a:lstStyle/>
          <a:p>
            <a:fld id="{842EEE67-1DD9-BE41-8DA6-D9A44CAF683C}" type="datetimeFigureOut">
              <a:rPr lang="en-GB" smtClean="0"/>
              <a:t>02/08/2018</a:t>
            </a:fld>
            <a:endParaRPr lang="en-GB"/>
          </a:p>
        </p:txBody>
      </p:sp>
      <p:sp>
        <p:nvSpPr>
          <p:cNvPr id="6" name="Footer Placeholder 5">
            <a:extLst>
              <a:ext uri="{FF2B5EF4-FFF2-40B4-BE49-F238E27FC236}">
                <a16:creationId xmlns:a16="http://schemas.microsoft.com/office/drawing/2014/main" id="{A3DE30E3-CBE3-2C45-9F56-C011BCED4D1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CC6A26E-F5B1-6B45-9AF9-67654E0911CF}"/>
              </a:ext>
            </a:extLst>
          </p:cNvPr>
          <p:cNvSpPr>
            <a:spLocks noGrp="1"/>
          </p:cNvSpPr>
          <p:nvPr>
            <p:ph type="sldNum" sz="quarter" idx="12"/>
          </p:nvPr>
        </p:nvSpPr>
        <p:spPr/>
        <p:txBody>
          <a:bodyPr/>
          <a:lstStyle/>
          <a:p>
            <a:fld id="{F8A6DFEF-5D7C-C545-AF0F-52E8A8CC042E}" type="slidenum">
              <a:rPr lang="en-GB" smtClean="0"/>
              <a:t>‹#›</a:t>
            </a:fld>
            <a:endParaRPr lang="en-GB"/>
          </a:p>
        </p:txBody>
      </p:sp>
    </p:spTree>
    <p:extLst>
      <p:ext uri="{BB962C8B-B14F-4D97-AF65-F5344CB8AC3E}">
        <p14:creationId xmlns:p14="http://schemas.microsoft.com/office/powerpoint/2010/main" val="1854273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9E025C-9C9A-A84B-B959-600139C611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D17C020-3ABD-B040-A509-DE9C8E5DBF0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A9F0F58-54E3-DF43-BF2F-23E4F039887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2EEE67-1DD9-BE41-8DA6-D9A44CAF683C}" type="datetimeFigureOut">
              <a:rPr lang="en-GB" smtClean="0"/>
              <a:t>02/08/2018</a:t>
            </a:fld>
            <a:endParaRPr lang="en-GB"/>
          </a:p>
        </p:txBody>
      </p:sp>
      <p:sp>
        <p:nvSpPr>
          <p:cNvPr id="5" name="Footer Placeholder 4">
            <a:extLst>
              <a:ext uri="{FF2B5EF4-FFF2-40B4-BE49-F238E27FC236}">
                <a16:creationId xmlns:a16="http://schemas.microsoft.com/office/drawing/2014/main" id="{1D0D8087-C7D4-F941-978D-E360797C5E7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DD174D4F-E140-174B-9EB5-41B9F9B598C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A6DFEF-5D7C-C545-AF0F-52E8A8CC042E}" type="slidenum">
              <a:rPr lang="en-GB" smtClean="0"/>
              <a:t>‹#›</a:t>
            </a:fld>
            <a:endParaRPr lang="en-GB"/>
          </a:p>
        </p:txBody>
      </p:sp>
    </p:spTree>
    <p:extLst>
      <p:ext uri="{BB962C8B-B14F-4D97-AF65-F5344CB8AC3E}">
        <p14:creationId xmlns:p14="http://schemas.microsoft.com/office/powerpoint/2010/main" val="588052181"/>
      </p:ext>
    </p:extLst>
  </p:cSld>
  <p:clrMap bg1="lt1" tx1="dk1" bg2="lt2" tx2="dk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rcsb.org/pdb/static.do?p=file_formats/pdb/index.html"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image" Target="../media/image12.png"/><Relationship Id="rId1" Type="http://schemas.openxmlformats.org/officeDocument/2006/relationships/slideLayout" Target="../slideLayouts/slideLayout2.xml"/><Relationship Id="rId5" Type="http://schemas.openxmlformats.org/officeDocument/2006/relationships/image" Target="../media/image15.tiff"/><Relationship Id="rId4" Type="http://schemas.openxmlformats.org/officeDocument/2006/relationships/image" Target="../media/image14.tiff"/></Relationships>
</file>

<file path=ppt/slides/_rels/slide21.xml.rels><?xml version="1.0" encoding="UTF-8" standalone="yes"?>
<Relationships xmlns="http://schemas.openxmlformats.org/package/2006/relationships"><Relationship Id="rId2" Type="http://schemas.openxmlformats.org/officeDocument/2006/relationships/hyperlink" Target="http://blog.matteoferla.com/2017/10/hacking-pdbs-for-fusion-protein.html"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graylab.jhu.edu/pyrosetta/downloads/scripts/toolbox/molfile2params.tar.gz" TargetMode="External"/><Relationship Id="rId2" Type="http://schemas.openxmlformats.org/officeDocument/2006/relationships/hyperlink" Target="https://cactus.nci.nih.gov/translat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hyperlink" Target="https://www.rosettacommons.org/software/academic/" TargetMode="External"/><Relationship Id="rId1" Type="http://schemas.openxmlformats.org/officeDocument/2006/relationships/slideLayout" Target="../slideLayouts/slideLayout2.xml"/><Relationship Id="rId6" Type="http://schemas.openxmlformats.org/officeDocument/2006/relationships/image" Target="../media/image5.tiff"/><Relationship Id="rId5" Type="http://schemas.openxmlformats.org/officeDocument/2006/relationships/image" Target="../media/image4.tiff"/><Relationship Id="rId4"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matteoferla/rosetta-pymol"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1C1BD5-4546-5749-AF6D-7544EF2C3FD0}"/>
              </a:ext>
            </a:extLst>
          </p:cNvPr>
          <p:cNvSpPr>
            <a:spLocks noGrp="1"/>
          </p:cNvSpPr>
          <p:nvPr>
            <p:ph type="ctrTitle"/>
          </p:nvPr>
        </p:nvSpPr>
        <p:spPr/>
        <p:txBody>
          <a:bodyPr/>
          <a:lstStyle/>
          <a:p>
            <a:r>
              <a:rPr lang="en-GB" dirty="0"/>
              <a:t>ROSETTA WORKSHOP</a:t>
            </a:r>
          </a:p>
        </p:txBody>
      </p:sp>
      <p:sp>
        <p:nvSpPr>
          <p:cNvPr id="3" name="Subtitle 2">
            <a:extLst>
              <a:ext uri="{FF2B5EF4-FFF2-40B4-BE49-F238E27FC236}">
                <a16:creationId xmlns:a16="http://schemas.microsoft.com/office/drawing/2014/main" id="{701BE18B-4D00-F842-A433-706305BD9E6D}"/>
              </a:ext>
            </a:extLst>
          </p:cNvPr>
          <p:cNvSpPr>
            <a:spLocks noGrp="1"/>
          </p:cNvSpPr>
          <p:nvPr>
            <p:ph type="subTitle" idx="1"/>
          </p:nvPr>
        </p:nvSpPr>
        <p:spPr/>
        <p:txBody>
          <a:bodyPr/>
          <a:lstStyle/>
          <a:p>
            <a:r>
              <a:rPr lang="en-GB" dirty="0"/>
              <a:t>M. </a:t>
            </a:r>
            <a:r>
              <a:rPr lang="en-GB" dirty="0" err="1"/>
              <a:t>Ferla</a:t>
            </a:r>
            <a:r>
              <a:rPr lang="en-GB" dirty="0"/>
              <a:t> 2/8/2018</a:t>
            </a:r>
          </a:p>
        </p:txBody>
      </p:sp>
    </p:spTree>
    <p:extLst>
      <p:ext uri="{BB962C8B-B14F-4D97-AF65-F5344CB8AC3E}">
        <p14:creationId xmlns:p14="http://schemas.microsoft.com/office/powerpoint/2010/main" val="24674366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6F383-1B49-BB44-9EEB-D2E9994F3A05}"/>
              </a:ext>
            </a:extLst>
          </p:cNvPr>
          <p:cNvSpPr>
            <a:spLocks noGrp="1"/>
          </p:cNvSpPr>
          <p:nvPr>
            <p:ph type="title"/>
          </p:nvPr>
        </p:nvSpPr>
        <p:spPr/>
        <p:txBody>
          <a:bodyPr/>
          <a:lstStyle/>
          <a:p>
            <a:r>
              <a:rPr lang="en-GB" dirty="0"/>
              <a:t>Ligand</a:t>
            </a:r>
          </a:p>
        </p:txBody>
      </p:sp>
      <p:sp>
        <p:nvSpPr>
          <p:cNvPr id="6" name="Content Placeholder 2">
            <a:extLst>
              <a:ext uri="{FF2B5EF4-FFF2-40B4-BE49-F238E27FC236}">
                <a16:creationId xmlns:a16="http://schemas.microsoft.com/office/drawing/2014/main" id="{53E367D4-1FF8-1D4B-92D3-7F12E6F3C940}"/>
              </a:ext>
            </a:extLst>
          </p:cNvPr>
          <p:cNvSpPr txBox="1">
            <a:spLocks/>
          </p:cNvSpPr>
          <p:nvPr/>
        </p:nvSpPr>
        <p:spPr>
          <a:xfrm>
            <a:off x="838200" y="1825625"/>
            <a:ext cx="105156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Program supports CAA protonated at pH 8</a:t>
            </a:r>
          </a:p>
          <a:p>
            <a:r>
              <a:rPr lang="en-GB" dirty="0"/>
              <a:t>HIE and HID forms of HIS, but not HIP</a:t>
            </a:r>
          </a:p>
          <a:p>
            <a:r>
              <a:rPr lang="en-GB" dirty="0"/>
              <a:t>NCAA and cofactors need to be explicitly given</a:t>
            </a:r>
          </a:p>
          <a:p>
            <a:r>
              <a:rPr lang="en-GB" sz="2000" dirty="0" err="1">
                <a:latin typeface="Courier New" panose="02070309020205020404" pitchFamily="49" charset="0"/>
                <a:cs typeface="Courier New" panose="02070309020205020404" pitchFamily="49" charset="0"/>
              </a:rPr>
              <a:t>rosetta</a:t>
            </a:r>
            <a:r>
              <a:rPr lang="en-GB" sz="2000" dirty="0">
                <a:latin typeface="Courier New" panose="02070309020205020404" pitchFamily="49" charset="0"/>
                <a:cs typeface="Courier New" panose="02070309020205020404" pitchFamily="49" charset="0"/>
              </a:rPr>
              <a:t>/main/database/</a:t>
            </a:r>
            <a:br>
              <a:rPr lang="en-GB" sz="2000" dirty="0">
                <a:latin typeface="Courier New" panose="02070309020205020404" pitchFamily="49" charset="0"/>
                <a:cs typeface="Courier New" panose="02070309020205020404" pitchFamily="49" charset="0"/>
              </a:rPr>
            </a:br>
            <a:r>
              <a:rPr lang="en-GB" sz="2000" dirty="0">
                <a:latin typeface="Courier New" panose="02070309020205020404" pitchFamily="49" charset="0"/>
                <a:cs typeface="Courier New" panose="02070309020205020404" pitchFamily="49" charset="0"/>
              </a:rPr>
              <a:t>	chemical/</a:t>
            </a:r>
            <a:r>
              <a:rPr lang="en-GB" sz="2000" dirty="0" err="1">
                <a:latin typeface="Courier New" panose="02070309020205020404" pitchFamily="49" charset="0"/>
                <a:cs typeface="Courier New" panose="02070309020205020404" pitchFamily="49" charset="0"/>
              </a:rPr>
              <a:t>residue_type_sets</a:t>
            </a:r>
            <a:r>
              <a:rPr lang="en-GB" sz="2000" dirty="0">
                <a:latin typeface="Courier New" panose="02070309020205020404" pitchFamily="49" charset="0"/>
                <a:cs typeface="Courier New" panose="02070309020205020404" pitchFamily="49" charset="0"/>
              </a:rPr>
              <a:t>/</a:t>
            </a:r>
            <a:r>
              <a:rPr lang="en-GB" sz="2000" dirty="0" err="1">
                <a:latin typeface="Courier New" panose="02070309020205020404" pitchFamily="49" charset="0"/>
                <a:cs typeface="Courier New" panose="02070309020205020404" pitchFamily="49" charset="0"/>
              </a:rPr>
              <a:t>fa_standard</a:t>
            </a:r>
            <a:r>
              <a:rPr lang="en-GB" sz="2000" dirty="0">
                <a:latin typeface="Courier New" panose="02070309020205020404" pitchFamily="49" charset="0"/>
                <a:cs typeface="Courier New" panose="02070309020205020404" pitchFamily="49" charset="0"/>
              </a:rPr>
              <a:t>/</a:t>
            </a:r>
            <a:r>
              <a:rPr lang="en-GB" sz="2000" dirty="0" err="1">
                <a:latin typeface="Courier New" panose="02070309020205020404" pitchFamily="49" charset="0"/>
                <a:cs typeface="Courier New" panose="02070309020205020404" pitchFamily="49" charset="0"/>
              </a:rPr>
              <a:t>residue_types</a:t>
            </a:r>
            <a:r>
              <a:rPr lang="en-GB" sz="2000" dirty="0">
                <a:latin typeface="Courier New" panose="02070309020205020404" pitchFamily="49" charset="0"/>
                <a:cs typeface="Courier New" panose="02070309020205020404" pitchFamily="49" charset="0"/>
              </a:rPr>
              <a:t>/</a:t>
            </a:r>
          </a:p>
        </p:txBody>
      </p:sp>
      <p:pic>
        <p:nvPicPr>
          <p:cNvPr id="3" name="Picture 2">
            <a:extLst>
              <a:ext uri="{FF2B5EF4-FFF2-40B4-BE49-F238E27FC236}">
                <a16:creationId xmlns:a16="http://schemas.microsoft.com/office/drawing/2014/main" id="{B4CD6E1D-4019-5541-A4AE-A7CEFC9B4D56}"/>
              </a:ext>
            </a:extLst>
          </p:cNvPr>
          <p:cNvPicPr>
            <a:picLocks noChangeAspect="1"/>
          </p:cNvPicPr>
          <p:nvPr/>
        </p:nvPicPr>
        <p:blipFill>
          <a:blip r:embed="rId2"/>
          <a:stretch>
            <a:fillRect/>
          </a:stretch>
        </p:blipFill>
        <p:spPr>
          <a:xfrm>
            <a:off x="7211141" y="4194159"/>
            <a:ext cx="4566733" cy="2419219"/>
          </a:xfrm>
          <a:prstGeom prst="rect">
            <a:avLst/>
          </a:prstGeom>
        </p:spPr>
      </p:pic>
    </p:spTree>
    <p:extLst>
      <p:ext uri="{BB962C8B-B14F-4D97-AF65-F5344CB8AC3E}">
        <p14:creationId xmlns:p14="http://schemas.microsoft.com/office/powerpoint/2010/main" val="27884772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B511D-5A5E-944D-A7ED-186F5872622F}"/>
              </a:ext>
            </a:extLst>
          </p:cNvPr>
          <p:cNvSpPr>
            <a:spLocks noGrp="1"/>
          </p:cNvSpPr>
          <p:nvPr>
            <p:ph type="title"/>
          </p:nvPr>
        </p:nvSpPr>
        <p:spPr/>
        <p:txBody>
          <a:bodyPr/>
          <a:lstStyle/>
          <a:p>
            <a:r>
              <a:rPr lang="en-GB" dirty="0"/>
              <a:t>Double protonated histidine</a:t>
            </a:r>
          </a:p>
        </p:txBody>
      </p:sp>
      <p:sp>
        <p:nvSpPr>
          <p:cNvPr id="3" name="Content Placeholder 2">
            <a:extLst>
              <a:ext uri="{FF2B5EF4-FFF2-40B4-BE49-F238E27FC236}">
                <a16:creationId xmlns:a16="http://schemas.microsoft.com/office/drawing/2014/main" id="{614B6FB5-5569-2845-AD53-611ED776AC6F}"/>
              </a:ext>
            </a:extLst>
          </p:cNvPr>
          <p:cNvSpPr>
            <a:spLocks noGrp="1"/>
          </p:cNvSpPr>
          <p:nvPr>
            <p:ph idx="1"/>
          </p:nvPr>
        </p:nvSpPr>
        <p:spPr/>
        <p:txBody>
          <a:bodyPr/>
          <a:lstStyle/>
          <a:p>
            <a:r>
              <a:rPr lang="en-GB" dirty="0"/>
              <a:t>.</a:t>
            </a:r>
            <a:r>
              <a:rPr lang="en-GB" dirty="0" err="1"/>
              <a:t>params</a:t>
            </a:r>
            <a:r>
              <a:rPr lang="en-GB" dirty="0"/>
              <a:t> in is the protonated folder</a:t>
            </a:r>
          </a:p>
          <a:p>
            <a:r>
              <a:rPr lang="en-GB" dirty="0"/>
              <a:t>ATOM —not HETATM or </a:t>
            </a:r>
          </a:p>
          <a:p>
            <a:endParaRPr lang="en-GB" dirty="0"/>
          </a:p>
          <a:p>
            <a:endParaRPr lang="en-GB" dirty="0"/>
          </a:p>
          <a:p>
            <a:pPr marL="0" indent="0">
              <a:buNone/>
            </a:pPr>
            <a:r>
              <a:rPr lang="en-GB" dirty="0"/>
              <a:t>— in PDB</a:t>
            </a:r>
          </a:p>
          <a:p>
            <a:endParaRPr lang="en-GB" dirty="0"/>
          </a:p>
        </p:txBody>
      </p:sp>
      <p:pic>
        <p:nvPicPr>
          <p:cNvPr id="4" name="Picture 3">
            <a:extLst>
              <a:ext uri="{FF2B5EF4-FFF2-40B4-BE49-F238E27FC236}">
                <a16:creationId xmlns:a16="http://schemas.microsoft.com/office/drawing/2014/main" id="{3DD3438C-BBC4-0846-A105-EB07126F8DE5}"/>
              </a:ext>
            </a:extLst>
          </p:cNvPr>
          <p:cNvPicPr>
            <a:picLocks noChangeAspect="1"/>
          </p:cNvPicPr>
          <p:nvPr/>
        </p:nvPicPr>
        <p:blipFill>
          <a:blip r:embed="rId2"/>
          <a:stretch>
            <a:fillRect/>
          </a:stretch>
        </p:blipFill>
        <p:spPr>
          <a:xfrm>
            <a:off x="1695450" y="3084071"/>
            <a:ext cx="8801100" cy="3517900"/>
          </a:xfrm>
          <a:prstGeom prst="rect">
            <a:avLst/>
          </a:prstGeom>
        </p:spPr>
      </p:pic>
    </p:spTree>
    <p:extLst>
      <p:ext uri="{BB962C8B-B14F-4D97-AF65-F5344CB8AC3E}">
        <p14:creationId xmlns:p14="http://schemas.microsoft.com/office/powerpoint/2010/main" val="26690253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DE989-B883-704B-977D-B79944B8C0A4}"/>
              </a:ext>
            </a:extLst>
          </p:cNvPr>
          <p:cNvSpPr>
            <a:spLocks noGrp="1"/>
          </p:cNvSpPr>
          <p:nvPr>
            <p:ph type="title"/>
          </p:nvPr>
        </p:nvSpPr>
        <p:spPr/>
        <p:txBody>
          <a:bodyPr/>
          <a:lstStyle/>
          <a:p>
            <a:r>
              <a:rPr lang="en-GB" dirty="0"/>
              <a:t>PDB FILES</a:t>
            </a:r>
          </a:p>
        </p:txBody>
      </p:sp>
      <p:sp>
        <p:nvSpPr>
          <p:cNvPr id="3" name="Content Placeholder 2">
            <a:extLst>
              <a:ext uri="{FF2B5EF4-FFF2-40B4-BE49-F238E27FC236}">
                <a16:creationId xmlns:a16="http://schemas.microsoft.com/office/drawing/2014/main" id="{ECD31050-9EE9-4C40-B38C-481A8A06DD04}"/>
              </a:ext>
            </a:extLst>
          </p:cNvPr>
          <p:cNvSpPr>
            <a:spLocks noGrp="1"/>
          </p:cNvSpPr>
          <p:nvPr>
            <p:ph idx="1"/>
          </p:nvPr>
        </p:nvSpPr>
        <p:spPr/>
        <p:txBody>
          <a:bodyPr/>
          <a:lstStyle/>
          <a:p>
            <a:r>
              <a:rPr lang="en-GB" dirty="0"/>
              <a:t>PDB files can be opened in </a:t>
            </a:r>
            <a:r>
              <a:rPr lang="en-GB" dirty="0" err="1"/>
              <a:t>TextEdit</a:t>
            </a:r>
            <a:r>
              <a:rPr lang="en-GB" dirty="0"/>
              <a:t>/Notepad to reveal their workings (cf. </a:t>
            </a:r>
            <a:r>
              <a:rPr lang="en-GB" u="sng" dirty="0">
                <a:hlinkClick r:id="rId2"/>
              </a:rPr>
              <a:t>PDB format</a:t>
            </a:r>
            <a:r>
              <a:rPr lang="en-GB" dirty="0"/>
              <a:t>). Each atom has a line (ATOM) and some atoms are explicitly connected with a CONECT line. This is not required or really read by Rosetta.</a:t>
            </a:r>
          </a:p>
          <a:p>
            <a:r>
              <a:rPr lang="en-GB" dirty="0"/>
              <a:t>NB. The spaces in a PDB file are important.</a:t>
            </a:r>
          </a:p>
          <a:p>
            <a:endParaRPr lang="en-GB" dirty="0"/>
          </a:p>
        </p:txBody>
      </p:sp>
    </p:spTree>
    <p:extLst>
      <p:ext uri="{BB962C8B-B14F-4D97-AF65-F5344CB8AC3E}">
        <p14:creationId xmlns:p14="http://schemas.microsoft.com/office/powerpoint/2010/main" val="8431428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C3C743-034A-F746-966B-90E9A6A0E685}"/>
              </a:ext>
            </a:extLst>
          </p:cNvPr>
          <p:cNvSpPr>
            <a:spLocks noGrp="1"/>
          </p:cNvSpPr>
          <p:nvPr>
            <p:ph type="title"/>
          </p:nvPr>
        </p:nvSpPr>
        <p:spPr/>
        <p:txBody>
          <a:bodyPr/>
          <a:lstStyle/>
          <a:p>
            <a:r>
              <a:rPr lang="en-GB" dirty="0"/>
              <a:t>Atom names</a:t>
            </a:r>
          </a:p>
        </p:txBody>
      </p:sp>
      <p:pic>
        <p:nvPicPr>
          <p:cNvPr id="10" name="Content Placeholder 9">
            <a:extLst>
              <a:ext uri="{FF2B5EF4-FFF2-40B4-BE49-F238E27FC236}">
                <a16:creationId xmlns:a16="http://schemas.microsoft.com/office/drawing/2014/main" id="{05227693-5962-324F-A07E-AD91002939F3}"/>
              </a:ext>
            </a:extLst>
          </p:cNvPr>
          <p:cNvPicPr>
            <a:picLocks noGrp="1" noChangeAspect="1"/>
          </p:cNvPicPr>
          <p:nvPr>
            <p:ph idx="1"/>
          </p:nvPr>
        </p:nvPicPr>
        <p:blipFill>
          <a:blip r:embed="rId2"/>
          <a:stretch>
            <a:fillRect/>
          </a:stretch>
        </p:blipFill>
        <p:spPr>
          <a:xfrm>
            <a:off x="1365546" y="1984917"/>
            <a:ext cx="9786444" cy="3902927"/>
          </a:xfrm>
        </p:spPr>
      </p:pic>
      <p:sp>
        <p:nvSpPr>
          <p:cNvPr id="13" name="Rectangle 12">
            <a:extLst>
              <a:ext uri="{FF2B5EF4-FFF2-40B4-BE49-F238E27FC236}">
                <a16:creationId xmlns:a16="http://schemas.microsoft.com/office/drawing/2014/main" id="{F0FFAE7D-D094-594B-BC3E-DFEE4369F31A}"/>
              </a:ext>
            </a:extLst>
          </p:cNvPr>
          <p:cNvSpPr/>
          <p:nvPr/>
        </p:nvSpPr>
        <p:spPr>
          <a:xfrm>
            <a:off x="626326" y="5887844"/>
            <a:ext cx="5385192" cy="646331"/>
          </a:xfrm>
          <a:prstGeom prst="rect">
            <a:avLst/>
          </a:prstGeom>
        </p:spPr>
        <p:txBody>
          <a:bodyPr wrap="none">
            <a:spAutoFit/>
          </a:bodyPr>
          <a:lstStyle/>
          <a:p>
            <a:pPr marL="285750" indent="-285750">
              <a:buFont typeface="Arial" panose="020B0604020202020204" pitchFamily="34" charset="0"/>
              <a:buChar char="•"/>
            </a:pPr>
            <a:r>
              <a:rPr lang="en-GB" dirty="0">
                <a:cs typeface="Courier New" panose="02070309020205020404" pitchFamily="49" charset="0"/>
              </a:rPr>
              <a:t>The Greek letters are in Latin alphabet, cf. </a:t>
            </a:r>
            <a:r>
              <a:rPr lang="el-GR" dirty="0"/>
              <a:t>Γ</a:t>
            </a:r>
            <a:r>
              <a:rPr lang="en-GB" dirty="0"/>
              <a:t> and </a:t>
            </a:r>
            <a:r>
              <a:rPr lang="el-GR" dirty="0"/>
              <a:t>Δ</a:t>
            </a:r>
            <a:endParaRPr lang="en-GB" dirty="0">
              <a:cs typeface="Courier New" panose="02070309020205020404" pitchFamily="49" charset="0"/>
            </a:endParaRPr>
          </a:p>
          <a:p>
            <a:pPr marL="285750" indent="-285750">
              <a:buFont typeface="Arial" panose="020B0604020202020204" pitchFamily="34" charset="0"/>
              <a:buChar char="•"/>
            </a:pPr>
            <a:r>
              <a:rPr lang="en-GB" dirty="0" err="1">
                <a:cs typeface="Courier New" panose="02070309020205020404" pitchFamily="49" charset="0"/>
              </a:rPr>
              <a:t>Modding</a:t>
            </a:r>
            <a:r>
              <a:rPr lang="en-GB" dirty="0">
                <a:cs typeface="Courier New" panose="02070309020205020404" pitchFamily="49" charset="0"/>
              </a:rPr>
              <a:t>? Forget hydrogens… </a:t>
            </a:r>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no_optH</a:t>
            </a:r>
            <a:r>
              <a:rPr lang="en-GB" dirty="0">
                <a:latin typeface="Courier New" panose="02070309020205020404" pitchFamily="49" charset="0"/>
                <a:cs typeface="Courier New" panose="02070309020205020404" pitchFamily="49" charset="0"/>
              </a:rPr>
              <a:t> false </a:t>
            </a:r>
            <a:endParaRPr lang="en-GB" dirty="0"/>
          </a:p>
        </p:txBody>
      </p:sp>
    </p:spTree>
    <p:extLst>
      <p:ext uri="{BB962C8B-B14F-4D97-AF65-F5344CB8AC3E}">
        <p14:creationId xmlns:p14="http://schemas.microsoft.com/office/powerpoint/2010/main" val="12669105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48CB9-95EC-9842-9841-5444ECA5F6E7}"/>
              </a:ext>
            </a:extLst>
          </p:cNvPr>
          <p:cNvSpPr>
            <a:spLocks noGrp="1"/>
          </p:cNvSpPr>
          <p:nvPr>
            <p:ph type="title"/>
          </p:nvPr>
        </p:nvSpPr>
        <p:spPr/>
        <p:txBody>
          <a:bodyPr/>
          <a:lstStyle/>
          <a:p>
            <a:r>
              <a:rPr lang="en-GB" dirty="0"/>
              <a:t>Adding NCAA</a:t>
            </a:r>
          </a:p>
        </p:txBody>
      </p:sp>
      <p:sp>
        <p:nvSpPr>
          <p:cNvPr id="3" name="Content Placeholder 2">
            <a:extLst>
              <a:ext uri="{FF2B5EF4-FFF2-40B4-BE49-F238E27FC236}">
                <a16:creationId xmlns:a16="http://schemas.microsoft.com/office/drawing/2014/main" id="{3005E398-890B-FF42-90B4-CB2E8F4AD92A}"/>
              </a:ext>
            </a:extLst>
          </p:cNvPr>
          <p:cNvSpPr>
            <a:spLocks noGrp="1"/>
          </p:cNvSpPr>
          <p:nvPr>
            <p:ph idx="1"/>
          </p:nvPr>
        </p:nvSpPr>
        <p:spPr/>
        <p:txBody>
          <a:bodyPr>
            <a:normAutofit lnSpcReduction="10000"/>
          </a:bodyPr>
          <a:lstStyle/>
          <a:p>
            <a:r>
              <a:rPr lang="en-GB" dirty="0"/>
              <a:t>Before Relaxing one needs a </a:t>
            </a:r>
            <a:r>
              <a:rPr lang="en-GB" dirty="0" err="1"/>
              <a:t>pdb</a:t>
            </a:r>
            <a:endParaRPr lang="en-GB" dirty="0"/>
          </a:p>
          <a:p>
            <a:r>
              <a:rPr lang="en-GB" dirty="0"/>
              <a:t>Three ways:</a:t>
            </a:r>
          </a:p>
          <a:p>
            <a:pPr marL="514350" indent="-514350">
              <a:buFont typeface="+mj-lt"/>
              <a:buAutoNum type="arabicPeriod"/>
            </a:pPr>
            <a:r>
              <a:rPr lang="en-GB" dirty="0"/>
              <a:t>PDB in </a:t>
            </a:r>
            <a:r>
              <a:rPr lang="en-GB" dirty="0" err="1"/>
              <a:t>TextEdit</a:t>
            </a:r>
            <a:br>
              <a:rPr lang="en-GB" dirty="0"/>
            </a:br>
            <a:r>
              <a:rPr lang="en-GB" dirty="0"/>
              <a:t>Search and replace</a:t>
            </a:r>
            <a:br>
              <a:rPr lang="en-GB" dirty="0"/>
            </a:br>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no_optH</a:t>
            </a:r>
            <a:r>
              <a:rPr lang="en-GB" dirty="0">
                <a:latin typeface="Courier New" panose="02070309020205020404" pitchFamily="49" charset="0"/>
                <a:cs typeface="Courier New" panose="02070309020205020404" pitchFamily="49" charset="0"/>
              </a:rPr>
              <a:t> false </a:t>
            </a:r>
            <a:r>
              <a:rPr lang="en-GB" dirty="0"/>
              <a:t>argument</a:t>
            </a:r>
          </a:p>
          <a:p>
            <a:pPr marL="514350" indent="-514350">
              <a:buFont typeface="+mj-lt"/>
              <a:buAutoNum type="arabicPeriod"/>
            </a:pPr>
            <a:r>
              <a:rPr lang="en-GB" dirty="0"/>
              <a:t>Remodel —</a:t>
            </a:r>
            <a:r>
              <a:rPr lang="en-GB" dirty="0" err="1">
                <a:latin typeface="Courier New" panose="02070309020205020404" pitchFamily="49" charset="0"/>
                <a:cs typeface="Courier New" panose="02070309020205020404" pitchFamily="49" charset="0"/>
              </a:rPr>
              <a:t>nc</a:t>
            </a:r>
            <a:r>
              <a:rPr lang="en-GB" dirty="0">
                <a:latin typeface="Courier New" panose="02070309020205020404" pitchFamily="49" charset="0"/>
                <a:cs typeface="Courier New" panose="02070309020205020404" pitchFamily="49" charset="0"/>
              </a:rPr>
              <a:t> &lt;3 letter code&gt;   </a:t>
            </a:r>
            <a:r>
              <a:rPr lang="en-GB" dirty="0"/>
              <a:t>(does not work)</a:t>
            </a:r>
          </a:p>
          <a:p>
            <a:pPr marL="514350" indent="-514350">
              <a:buFont typeface="+mj-lt"/>
              <a:buAutoNum type="arabicPeriod"/>
            </a:pPr>
            <a:r>
              <a:rPr lang="en-GB" dirty="0" err="1"/>
              <a:t>PyMol</a:t>
            </a:r>
            <a:r>
              <a:rPr lang="en-GB" dirty="0"/>
              <a:t> collage</a:t>
            </a:r>
          </a:p>
          <a:p>
            <a:pPr marL="971550" lvl="1" indent="-514350">
              <a:buFont typeface="+mj-lt"/>
              <a:buAutoNum type="alphaUcPeriod"/>
            </a:pPr>
            <a:r>
              <a:rPr lang="en-GB" dirty="0" err="1"/>
              <a:t>PyMol</a:t>
            </a:r>
            <a:r>
              <a:rPr lang="en-GB" dirty="0"/>
              <a:t> mutate in a similar residue instead, in </a:t>
            </a:r>
            <a:r>
              <a:rPr lang="en-GB" dirty="0" err="1"/>
              <a:t>TextEdit</a:t>
            </a:r>
            <a:r>
              <a:rPr lang="en-GB" dirty="0"/>
              <a:t> delete or </a:t>
            </a:r>
            <a:r>
              <a:rPr lang="en-GB" dirty="0" err="1"/>
              <a:t>copypaste</a:t>
            </a:r>
            <a:r>
              <a:rPr lang="en-GB" dirty="0"/>
              <a:t> atoms changing their named but not caring about coordinated</a:t>
            </a:r>
          </a:p>
          <a:p>
            <a:pPr marL="971550" lvl="1" indent="-514350">
              <a:buFont typeface="+mj-lt"/>
              <a:buAutoNum type="alphaUcPeriod"/>
            </a:pPr>
            <a:r>
              <a:rPr lang="en-GB" dirty="0" err="1"/>
              <a:t>PyMol</a:t>
            </a:r>
            <a:r>
              <a:rPr lang="en-GB" dirty="0"/>
              <a:t> </a:t>
            </a:r>
            <a:r>
              <a:rPr lang="en-GB" dirty="0" err="1"/>
              <a:t>PairFit</a:t>
            </a:r>
            <a:r>
              <a:rPr lang="en-GB" dirty="0"/>
              <a:t> with template, alter chain and </a:t>
            </a:r>
            <a:r>
              <a:rPr lang="en-GB" dirty="0" err="1"/>
              <a:t>segi</a:t>
            </a:r>
            <a:r>
              <a:rPr lang="en-GB" dirty="0"/>
              <a:t> to be the same, correct numbering, delete atoms. Save as one, edit file.</a:t>
            </a:r>
          </a:p>
          <a:p>
            <a:endParaRPr lang="en-GB" dirty="0"/>
          </a:p>
        </p:txBody>
      </p:sp>
    </p:spTree>
    <p:extLst>
      <p:ext uri="{BB962C8B-B14F-4D97-AF65-F5344CB8AC3E}">
        <p14:creationId xmlns:p14="http://schemas.microsoft.com/office/powerpoint/2010/main" val="16841742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D2F0E-CD3D-8B47-AA73-1E1EDE9CE43D}"/>
              </a:ext>
            </a:extLst>
          </p:cNvPr>
          <p:cNvSpPr>
            <a:spLocks noGrp="1"/>
          </p:cNvSpPr>
          <p:nvPr>
            <p:ph type="title"/>
          </p:nvPr>
        </p:nvSpPr>
        <p:spPr/>
        <p:txBody>
          <a:bodyPr/>
          <a:lstStyle/>
          <a:p>
            <a:r>
              <a:rPr lang="en-GB" dirty="0" err="1"/>
              <a:t>Isopeptide</a:t>
            </a:r>
            <a:endParaRPr lang="en-GB" dirty="0"/>
          </a:p>
        </p:txBody>
      </p:sp>
      <p:sp>
        <p:nvSpPr>
          <p:cNvPr id="3" name="Content Placeholder 2">
            <a:extLst>
              <a:ext uri="{FF2B5EF4-FFF2-40B4-BE49-F238E27FC236}">
                <a16:creationId xmlns:a16="http://schemas.microsoft.com/office/drawing/2014/main" id="{6EF648C0-EECD-9E46-91F9-CBB95527838F}"/>
              </a:ext>
            </a:extLst>
          </p:cNvPr>
          <p:cNvSpPr>
            <a:spLocks noGrp="1"/>
          </p:cNvSpPr>
          <p:nvPr>
            <p:ph idx="1"/>
          </p:nvPr>
        </p:nvSpPr>
        <p:spPr/>
        <p:txBody>
          <a:bodyPr>
            <a:normAutofit/>
          </a:bodyPr>
          <a:lstStyle/>
          <a:p>
            <a:r>
              <a:rPr lang="en-GB" dirty="0" err="1"/>
              <a:t>Isopeptide</a:t>
            </a:r>
            <a:r>
              <a:rPr lang="en-GB" dirty="0"/>
              <a:t> bonds are stored in PDB files as LINK entries.</a:t>
            </a:r>
          </a:p>
          <a:p>
            <a:r>
              <a:rPr lang="en-GB" sz="1600" dirty="0">
                <a:latin typeface="Courier New" panose="02070309020205020404" pitchFamily="49" charset="0"/>
                <a:cs typeface="Courier New" panose="02070309020205020404" pitchFamily="49" charset="0"/>
              </a:rPr>
              <a:t>LINK         NZ  LYS A  31                 CG  ASP B 135     1555   1555  1.25</a:t>
            </a:r>
          </a:p>
          <a:p>
            <a:r>
              <a:rPr lang="en-GB" dirty="0"/>
              <a:t>This states a bond between the atom named NZ of chain A K31 and D135 of chain B.</a:t>
            </a:r>
          </a:p>
          <a:p>
            <a:r>
              <a:rPr lang="en-GB" dirty="0"/>
              <a:t>Rosetta &gt;3.7</a:t>
            </a:r>
          </a:p>
          <a:p>
            <a:r>
              <a:rPr lang="en-GB" dirty="0"/>
              <a:t>Annoyingly, the output of a Rosetta run strips the LINK —even with the header preservation tag on. So you have to add it back. Also rogue TER.</a:t>
            </a:r>
          </a:p>
          <a:p>
            <a:r>
              <a:rPr lang="en-GB" dirty="0"/>
              <a:t>Replicated with a </a:t>
            </a:r>
            <a:r>
              <a:rPr lang="en-GB" dirty="0" err="1"/>
              <a:t>Lyx</a:t>
            </a:r>
            <a:r>
              <a:rPr lang="en-GB" dirty="0"/>
              <a:t> – </a:t>
            </a:r>
            <a:r>
              <a:rPr lang="en-GB" dirty="0" err="1"/>
              <a:t>asx</a:t>
            </a:r>
            <a:r>
              <a:rPr lang="en-GB" dirty="0"/>
              <a:t> bond</a:t>
            </a:r>
          </a:p>
          <a:p>
            <a:endParaRPr lang="en-GB" dirty="0"/>
          </a:p>
        </p:txBody>
      </p:sp>
    </p:spTree>
    <p:extLst>
      <p:ext uri="{BB962C8B-B14F-4D97-AF65-F5344CB8AC3E}">
        <p14:creationId xmlns:p14="http://schemas.microsoft.com/office/powerpoint/2010/main" val="2998716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A5A9A-A5D4-E84C-A719-35985D653C6E}"/>
              </a:ext>
            </a:extLst>
          </p:cNvPr>
          <p:cNvSpPr>
            <a:spLocks noGrp="1"/>
          </p:cNvSpPr>
          <p:nvPr>
            <p:ph type="title"/>
          </p:nvPr>
        </p:nvSpPr>
        <p:spPr/>
        <p:txBody>
          <a:bodyPr/>
          <a:lstStyle/>
          <a:p>
            <a:r>
              <a:rPr lang="en-GB" dirty="0"/>
              <a:t>Straight </a:t>
            </a:r>
            <a:r>
              <a:rPr lang="en-GB" dirty="0" err="1"/>
              <a:t>isopeptide</a:t>
            </a:r>
            <a:endParaRPr lang="en-GB" dirty="0"/>
          </a:p>
        </p:txBody>
      </p:sp>
      <p:sp>
        <p:nvSpPr>
          <p:cNvPr id="3" name="Content Placeholder 2">
            <a:extLst>
              <a:ext uri="{FF2B5EF4-FFF2-40B4-BE49-F238E27FC236}">
                <a16:creationId xmlns:a16="http://schemas.microsoft.com/office/drawing/2014/main" id="{F1D85BFF-4A02-724B-A14E-39EC7B7D842F}"/>
              </a:ext>
            </a:extLst>
          </p:cNvPr>
          <p:cNvSpPr>
            <a:spLocks noGrp="1"/>
          </p:cNvSpPr>
          <p:nvPr>
            <p:ph idx="1"/>
          </p:nvPr>
        </p:nvSpPr>
        <p:spPr/>
        <p:txBody>
          <a:bodyPr/>
          <a:lstStyle/>
          <a:p>
            <a:r>
              <a:rPr lang="en-GB" dirty="0" err="1"/>
              <a:t>Isopeptides</a:t>
            </a:r>
            <a:r>
              <a:rPr lang="en-GB" dirty="0"/>
              <a:t> are planar…</a:t>
            </a:r>
          </a:p>
          <a:p>
            <a:r>
              <a:rPr lang="en-GB" dirty="0"/>
              <a:t>Pain to write: try sub-blocks!</a:t>
            </a:r>
          </a:p>
          <a:p>
            <a:r>
              <a:rPr lang="en-GB" dirty="0"/>
              <a:t>WTF: Constraint file angles are in radian so 3.14 (1π) radians is 180°</a:t>
            </a:r>
          </a:p>
          <a:p>
            <a:endParaRPr lang="en-GB" dirty="0"/>
          </a:p>
        </p:txBody>
      </p:sp>
      <p:pic>
        <p:nvPicPr>
          <p:cNvPr id="4" name="Picture 3">
            <a:extLst>
              <a:ext uri="{FF2B5EF4-FFF2-40B4-BE49-F238E27FC236}">
                <a16:creationId xmlns:a16="http://schemas.microsoft.com/office/drawing/2014/main" id="{ACD17FC9-1FF0-BD41-950A-26307643AEB9}"/>
              </a:ext>
            </a:extLst>
          </p:cNvPr>
          <p:cNvPicPr>
            <a:picLocks noChangeAspect="1"/>
          </p:cNvPicPr>
          <p:nvPr/>
        </p:nvPicPr>
        <p:blipFill>
          <a:blip r:embed="rId2"/>
          <a:stretch>
            <a:fillRect/>
          </a:stretch>
        </p:blipFill>
        <p:spPr>
          <a:xfrm>
            <a:off x="2882591" y="3962400"/>
            <a:ext cx="7162800" cy="2349500"/>
          </a:xfrm>
          <a:prstGeom prst="rect">
            <a:avLst/>
          </a:prstGeom>
        </p:spPr>
      </p:pic>
    </p:spTree>
    <p:extLst>
      <p:ext uri="{BB962C8B-B14F-4D97-AF65-F5344CB8AC3E}">
        <p14:creationId xmlns:p14="http://schemas.microsoft.com/office/powerpoint/2010/main" val="29979483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FFC5EE-6538-DD46-A505-570C87C875EF}"/>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35C1D372-DD3A-DA4D-BA37-0F1FA17358FB}"/>
              </a:ext>
            </a:extLst>
          </p:cNvPr>
          <p:cNvSpPr>
            <a:spLocks noGrp="1"/>
          </p:cNvSpPr>
          <p:nvPr>
            <p:ph idx="1"/>
          </p:nvPr>
        </p:nvSpPr>
        <p:spPr/>
        <p:txBody>
          <a:bodyPr/>
          <a:lstStyle/>
          <a:p>
            <a:r>
              <a:rPr lang="en-GB" dirty="0"/>
              <a:t>First, Rosetta version ≥3.7 can handle this bond. But only between lysine and aspartate. As an </a:t>
            </a:r>
            <a:r>
              <a:rPr lang="en-GB" dirty="0" err="1"/>
              <a:t>isopeptide</a:t>
            </a:r>
            <a:r>
              <a:rPr lang="en-GB" dirty="0"/>
              <a:t> product is identical if the starting atom was an aspartate or an asparagine, so altering the latter to the former is required and makes no impact.</a:t>
            </a:r>
          </a:p>
          <a:p>
            <a:endParaRPr lang="en-GB" dirty="0"/>
          </a:p>
        </p:txBody>
      </p:sp>
    </p:spTree>
    <p:extLst>
      <p:ext uri="{BB962C8B-B14F-4D97-AF65-F5344CB8AC3E}">
        <p14:creationId xmlns:p14="http://schemas.microsoft.com/office/powerpoint/2010/main" val="6040661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8C2057-17CC-D042-8638-767AA5360A56}"/>
              </a:ext>
            </a:extLst>
          </p:cNvPr>
          <p:cNvSpPr>
            <a:spLocks noGrp="1"/>
          </p:cNvSpPr>
          <p:nvPr>
            <p:ph type="title"/>
          </p:nvPr>
        </p:nvSpPr>
        <p:spPr/>
        <p:txBody>
          <a:bodyPr/>
          <a:lstStyle/>
          <a:p>
            <a:r>
              <a:rPr lang="en-GB" dirty="0"/>
              <a:t>Glutamic acid</a:t>
            </a:r>
          </a:p>
        </p:txBody>
      </p:sp>
      <p:pic>
        <p:nvPicPr>
          <p:cNvPr id="4" name="Picture 3">
            <a:extLst>
              <a:ext uri="{FF2B5EF4-FFF2-40B4-BE49-F238E27FC236}">
                <a16:creationId xmlns:a16="http://schemas.microsoft.com/office/drawing/2014/main" id="{DFBEE05A-BBB8-E546-A903-9EAA82D127BB}"/>
              </a:ext>
            </a:extLst>
          </p:cNvPr>
          <p:cNvPicPr>
            <a:picLocks noChangeAspect="1"/>
          </p:cNvPicPr>
          <p:nvPr/>
        </p:nvPicPr>
        <p:blipFill>
          <a:blip r:embed="rId2"/>
          <a:stretch>
            <a:fillRect/>
          </a:stretch>
        </p:blipFill>
        <p:spPr>
          <a:xfrm>
            <a:off x="200722" y="1690688"/>
            <a:ext cx="11991278" cy="5232557"/>
          </a:xfrm>
          <a:prstGeom prst="rect">
            <a:avLst/>
          </a:prstGeom>
        </p:spPr>
      </p:pic>
      <p:sp>
        <p:nvSpPr>
          <p:cNvPr id="5" name="Oval Callout 4">
            <a:extLst>
              <a:ext uri="{FF2B5EF4-FFF2-40B4-BE49-F238E27FC236}">
                <a16:creationId xmlns:a16="http://schemas.microsoft.com/office/drawing/2014/main" id="{2E681F27-7E0B-D041-B186-4AE08387D49C}"/>
              </a:ext>
            </a:extLst>
          </p:cNvPr>
          <p:cNvSpPr/>
          <p:nvPr/>
        </p:nvSpPr>
        <p:spPr>
          <a:xfrm>
            <a:off x="6592228" y="3426019"/>
            <a:ext cx="4850781" cy="1761894"/>
          </a:xfrm>
          <a:prstGeom prst="wedgeEllipseCallout">
            <a:avLst>
              <a:gd name="adj1" fmla="val -26623"/>
              <a:gd name="adj2" fmla="val -7059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Rosetta .</a:t>
            </a:r>
            <a:r>
              <a:rPr lang="en-GB" dirty="0" err="1"/>
              <a:t>params</a:t>
            </a:r>
            <a:r>
              <a:rPr lang="en-GB" dirty="0"/>
              <a:t> has it double bonded (my fix).</a:t>
            </a:r>
          </a:p>
          <a:p>
            <a:pPr algn="ctr"/>
            <a:r>
              <a:rPr lang="en-GB" dirty="0"/>
              <a:t>No CONECT in PDB</a:t>
            </a:r>
          </a:p>
        </p:txBody>
      </p:sp>
      <p:sp>
        <p:nvSpPr>
          <p:cNvPr id="6" name="Down Ribbon 5">
            <a:extLst>
              <a:ext uri="{FF2B5EF4-FFF2-40B4-BE49-F238E27FC236}">
                <a16:creationId xmlns:a16="http://schemas.microsoft.com/office/drawing/2014/main" id="{423AA26E-1B18-E14C-BF07-CDAC1BBAA79A}"/>
              </a:ext>
            </a:extLst>
          </p:cNvPr>
          <p:cNvSpPr/>
          <p:nvPr/>
        </p:nvSpPr>
        <p:spPr>
          <a:xfrm>
            <a:off x="5843239" y="4816495"/>
            <a:ext cx="6348761" cy="1248937"/>
          </a:xfrm>
          <a:prstGeom prst="ribbon">
            <a:avLst>
              <a:gd name="adj1" fmla="val 16667"/>
              <a:gd name="adj2" fmla="val 71768"/>
            </a:avLst>
          </a:prstGeom>
        </p:spPr>
        <p:style>
          <a:lnRef idx="1">
            <a:schemeClr val="dk1"/>
          </a:lnRef>
          <a:fillRef idx="2">
            <a:schemeClr val="dk1"/>
          </a:fillRef>
          <a:effectRef idx="1">
            <a:schemeClr val="dk1"/>
          </a:effectRef>
          <a:fontRef idx="minor">
            <a:schemeClr val="dk1"/>
          </a:fontRef>
        </p:style>
        <p:txBody>
          <a:bodyPr rtlCol="0" anchor="ctr"/>
          <a:lstStyle/>
          <a:p>
            <a:pPr algn="ctr"/>
            <a:r>
              <a:rPr lang="en-GB" sz="1200" dirty="0" err="1">
                <a:latin typeface="Courier New" panose="02070309020205020404" pitchFamily="49" charset="0"/>
                <a:cs typeface="Courier New" panose="02070309020205020404" pitchFamily="49" charset="0"/>
              </a:rPr>
              <a:t>unbond</a:t>
            </a:r>
            <a:r>
              <a:rPr lang="en-GB" sz="1200" dirty="0">
                <a:latin typeface="Courier New" panose="02070309020205020404" pitchFamily="49" charset="0"/>
                <a:cs typeface="Courier New" panose="02070309020205020404" pitchFamily="49" charset="0"/>
              </a:rPr>
              <a:t> </a:t>
            </a:r>
            <a:r>
              <a:rPr lang="en-GB" sz="1200" dirty="0" err="1">
                <a:latin typeface="Courier New" panose="02070309020205020404" pitchFamily="49" charset="0"/>
                <a:cs typeface="Courier New" panose="02070309020205020404" pitchFamily="49" charset="0"/>
              </a:rPr>
              <a:t>resn</a:t>
            </a:r>
            <a:r>
              <a:rPr lang="en-GB" sz="1200" dirty="0">
                <a:latin typeface="Courier New" panose="02070309020205020404" pitchFamily="49" charset="0"/>
                <a:cs typeface="Courier New" panose="02070309020205020404" pitchFamily="49" charset="0"/>
              </a:rPr>
              <a:t> </a:t>
            </a:r>
            <a:r>
              <a:rPr lang="en-GB" sz="1200" dirty="0" err="1">
                <a:latin typeface="Courier New" panose="02070309020205020404" pitchFamily="49" charset="0"/>
                <a:cs typeface="Courier New" panose="02070309020205020404" pitchFamily="49" charset="0"/>
              </a:rPr>
              <a:t>glh</a:t>
            </a:r>
            <a:r>
              <a:rPr lang="en-GB" sz="1200" dirty="0">
                <a:latin typeface="Courier New" panose="02070309020205020404" pitchFamily="49" charset="0"/>
                <a:cs typeface="Courier New" panose="02070309020205020404" pitchFamily="49" charset="0"/>
              </a:rPr>
              <a:t> &amp; name OE1, </a:t>
            </a:r>
            <a:r>
              <a:rPr lang="en-GB" sz="1200" dirty="0" err="1">
                <a:latin typeface="Courier New" panose="02070309020205020404" pitchFamily="49" charset="0"/>
                <a:cs typeface="Courier New" panose="02070309020205020404" pitchFamily="49" charset="0"/>
              </a:rPr>
              <a:t>resn</a:t>
            </a:r>
            <a:r>
              <a:rPr lang="en-GB" sz="1200" dirty="0">
                <a:latin typeface="Courier New" panose="02070309020205020404" pitchFamily="49" charset="0"/>
                <a:cs typeface="Courier New" panose="02070309020205020404" pitchFamily="49" charset="0"/>
              </a:rPr>
              <a:t> </a:t>
            </a:r>
            <a:r>
              <a:rPr lang="en-GB" sz="1200" dirty="0" err="1">
                <a:latin typeface="Courier New" panose="02070309020205020404" pitchFamily="49" charset="0"/>
                <a:cs typeface="Courier New" panose="02070309020205020404" pitchFamily="49" charset="0"/>
              </a:rPr>
              <a:t>glh</a:t>
            </a:r>
            <a:r>
              <a:rPr lang="en-GB" sz="1200" dirty="0">
                <a:latin typeface="Courier New" panose="02070309020205020404" pitchFamily="49" charset="0"/>
                <a:cs typeface="Courier New" panose="02070309020205020404" pitchFamily="49" charset="0"/>
              </a:rPr>
              <a:t> &amp; name CD</a:t>
            </a:r>
          </a:p>
          <a:p>
            <a:pPr algn="ctr"/>
            <a:r>
              <a:rPr lang="en-GB" sz="1200" dirty="0">
                <a:latin typeface="Courier New" panose="02070309020205020404" pitchFamily="49" charset="0"/>
                <a:cs typeface="Courier New" panose="02070309020205020404" pitchFamily="49" charset="0"/>
              </a:rPr>
              <a:t>bond </a:t>
            </a:r>
            <a:r>
              <a:rPr lang="en-GB" sz="1200" dirty="0" err="1">
                <a:latin typeface="Courier New" panose="02070309020205020404" pitchFamily="49" charset="0"/>
                <a:cs typeface="Courier New" panose="02070309020205020404" pitchFamily="49" charset="0"/>
              </a:rPr>
              <a:t>resn</a:t>
            </a:r>
            <a:r>
              <a:rPr lang="en-GB" sz="1200" dirty="0">
                <a:latin typeface="Courier New" panose="02070309020205020404" pitchFamily="49" charset="0"/>
                <a:cs typeface="Courier New" panose="02070309020205020404" pitchFamily="49" charset="0"/>
              </a:rPr>
              <a:t> </a:t>
            </a:r>
            <a:r>
              <a:rPr lang="en-GB" sz="1200" dirty="0" err="1">
                <a:latin typeface="Courier New" panose="02070309020205020404" pitchFamily="49" charset="0"/>
                <a:cs typeface="Courier New" panose="02070309020205020404" pitchFamily="49" charset="0"/>
              </a:rPr>
              <a:t>glh</a:t>
            </a:r>
            <a:r>
              <a:rPr lang="en-GB" sz="1200" dirty="0">
                <a:latin typeface="Courier New" panose="02070309020205020404" pitchFamily="49" charset="0"/>
                <a:cs typeface="Courier New" panose="02070309020205020404" pitchFamily="49" charset="0"/>
              </a:rPr>
              <a:t> &amp; name OE1, </a:t>
            </a:r>
            <a:r>
              <a:rPr lang="en-GB" sz="1200" dirty="0" err="1">
                <a:latin typeface="Courier New" panose="02070309020205020404" pitchFamily="49" charset="0"/>
                <a:cs typeface="Courier New" panose="02070309020205020404" pitchFamily="49" charset="0"/>
              </a:rPr>
              <a:t>resn</a:t>
            </a:r>
            <a:r>
              <a:rPr lang="en-GB" sz="1200" dirty="0">
                <a:latin typeface="Courier New" panose="02070309020205020404" pitchFamily="49" charset="0"/>
                <a:cs typeface="Courier New" panose="02070309020205020404" pitchFamily="49" charset="0"/>
              </a:rPr>
              <a:t> </a:t>
            </a:r>
            <a:r>
              <a:rPr lang="en-GB" sz="1200" dirty="0" err="1">
                <a:latin typeface="Courier New" panose="02070309020205020404" pitchFamily="49" charset="0"/>
                <a:cs typeface="Courier New" panose="02070309020205020404" pitchFamily="49" charset="0"/>
              </a:rPr>
              <a:t>glh</a:t>
            </a:r>
            <a:r>
              <a:rPr lang="en-GB" sz="1200" dirty="0">
                <a:latin typeface="Courier New" panose="02070309020205020404" pitchFamily="49" charset="0"/>
                <a:cs typeface="Courier New" panose="02070309020205020404" pitchFamily="49" charset="0"/>
              </a:rPr>
              <a:t> &amp; name CD, 2</a:t>
            </a:r>
          </a:p>
        </p:txBody>
      </p:sp>
    </p:spTree>
    <p:extLst>
      <p:ext uri="{BB962C8B-B14F-4D97-AF65-F5344CB8AC3E}">
        <p14:creationId xmlns:p14="http://schemas.microsoft.com/office/powerpoint/2010/main" val="38915563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9BF8BB-E44C-364C-A2F1-03F2EE61ED57}"/>
              </a:ext>
            </a:extLst>
          </p:cNvPr>
          <p:cNvSpPr>
            <a:spLocks noGrp="1"/>
          </p:cNvSpPr>
          <p:nvPr>
            <p:ph type="title"/>
          </p:nvPr>
        </p:nvSpPr>
        <p:spPr/>
        <p:txBody>
          <a:bodyPr/>
          <a:lstStyle/>
          <a:p>
            <a:r>
              <a:rPr lang="en-GB" dirty="0"/>
              <a:t>Glutamic acid</a:t>
            </a:r>
          </a:p>
        </p:txBody>
      </p:sp>
      <p:sp>
        <p:nvSpPr>
          <p:cNvPr id="3" name="Content Placeholder 2">
            <a:extLst>
              <a:ext uri="{FF2B5EF4-FFF2-40B4-BE49-F238E27FC236}">
                <a16:creationId xmlns:a16="http://schemas.microsoft.com/office/drawing/2014/main" id="{FAA1DE4D-958A-9646-9000-F653FAADC141}"/>
              </a:ext>
            </a:extLst>
          </p:cNvPr>
          <p:cNvSpPr>
            <a:spLocks noGrp="1"/>
          </p:cNvSpPr>
          <p:nvPr>
            <p:ph idx="1"/>
          </p:nvPr>
        </p:nvSpPr>
        <p:spPr/>
        <p:txBody>
          <a:bodyPr>
            <a:normAutofit fontScale="85000" lnSpcReduction="20000"/>
          </a:bodyPr>
          <a:lstStyle/>
          <a:p>
            <a:r>
              <a:rPr lang="en-GB" dirty="0"/>
              <a:t>The proton of glutamic acid hydrogen bonds with the </a:t>
            </a:r>
            <a:r>
              <a:rPr lang="en-GB" dirty="0" err="1"/>
              <a:t>isopeptide</a:t>
            </a:r>
            <a:r>
              <a:rPr lang="en-GB" dirty="0"/>
              <a:t>.</a:t>
            </a:r>
          </a:p>
          <a:p>
            <a:r>
              <a:rPr lang="en-GB" dirty="0"/>
              <a:t>Special settings need to be made for the catalytic glutamic acid. Rosetta deals with residue solely in the protonation state they have at neutral pH and variant deprotonated and protonated states have to be encoded especially. A partial exception is </a:t>
            </a:r>
            <a:r>
              <a:rPr lang="en-GB" dirty="0" err="1"/>
              <a:t>monoprotonated</a:t>
            </a:r>
            <a:r>
              <a:rPr lang="en-GB" dirty="0"/>
              <a:t> </a:t>
            </a:r>
            <a:r>
              <a:rPr lang="en-GB" dirty="0" err="1"/>
              <a:t>histine</a:t>
            </a:r>
            <a:r>
              <a:rPr lang="en-GB" dirty="0"/>
              <a:t> for which both </a:t>
            </a:r>
            <a:r>
              <a:rPr lang="en-GB" dirty="0" err="1"/>
              <a:t>tautomers</a:t>
            </a:r>
            <a:r>
              <a:rPr lang="en-GB" dirty="0"/>
              <a:t> (HID and HIE) are tested, both not the </a:t>
            </a:r>
            <a:r>
              <a:rPr lang="en-GB" dirty="0" err="1"/>
              <a:t>biprotonated</a:t>
            </a:r>
            <a:r>
              <a:rPr lang="en-GB" dirty="0"/>
              <a:t> (HIP).  In the case of glutamic acid the file in $</a:t>
            </a:r>
            <a:r>
              <a:rPr lang="en-GB" dirty="0" err="1"/>
              <a:t>rosetta_path</a:t>
            </a:r>
            <a:r>
              <a:rPr lang="en-GB" dirty="0"/>
              <a:t>/main/database/chemical/</a:t>
            </a:r>
            <a:r>
              <a:rPr lang="en-GB" dirty="0" err="1"/>
              <a:t>residue_type_sets</a:t>
            </a:r>
            <a:r>
              <a:rPr lang="en-GB" dirty="0"/>
              <a:t>/</a:t>
            </a:r>
            <a:r>
              <a:rPr lang="en-GB" dirty="0" err="1"/>
              <a:t>fa_standard</a:t>
            </a:r>
            <a:r>
              <a:rPr lang="en-GB" dirty="0"/>
              <a:t>/</a:t>
            </a:r>
            <a:r>
              <a:rPr lang="en-GB" dirty="0" err="1"/>
              <a:t>residue_types</a:t>
            </a:r>
            <a:r>
              <a:rPr lang="en-GB" dirty="0"/>
              <a:t>/</a:t>
            </a:r>
            <a:r>
              <a:rPr lang="en-GB" dirty="0" err="1"/>
              <a:t>protonation_states</a:t>
            </a:r>
            <a:r>
              <a:rPr lang="en-GB" dirty="0"/>
              <a:t> does not have a double bonded oxygen. So a tweak to the file is needed changing the CD–OE1 bond to BOND_TYPE  CD   OE1  2</a:t>
            </a:r>
          </a:p>
          <a:p>
            <a:r>
              <a:rPr lang="en-GB" dirty="0"/>
              <a:t>For Relax and Remodel the </a:t>
            </a:r>
            <a:r>
              <a:rPr lang="en-GB" dirty="0" err="1"/>
              <a:t>params</a:t>
            </a:r>
            <a:r>
              <a:rPr lang="en-GB" dirty="0"/>
              <a:t> file need different flags, but to play it safe both can be given. If the glutamic acid is needed in the blueprint declare it as a NCAA.</a:t>
            </a:r>
          </a:p>
          <a:p>
            <a:r>
              <a:rPr lang="en-GB" dirty="0"/>
              <a:t>-</a:t>
            </a:r>
            <a:r>
              <a:rPr lang="en-GB" dirty="0" err="1"/>
              <a:t>extra_res_fa</a:t>
            </a:r>
            <a:r>
              <a:rPr lang="en-GB" dirty="0"/>
              <a:t> </a:t>
            </a:r>
            <a:r>
              <a:rPr lang="en-GB" dirty="0" err="1"/>
              <a:t>GLH.new.params</a:t>
            </a:r>
            <a:endParaRPr lang="en-GB" dirty="0"/>
          </a:p>
          <a:p>
            <a:r>
              <a:rPr lang="en-GB" dirty="0"/>
              <a:t>-</a:t>
            </a:r>
            <a:r>
              <a:rPr lang="en-GB" dirty="0" err="1"/>
              <a:t>extra_res_cen</a:t>
            </a:r>
            <a:r>
              <a:rPr lang="en-GB" dirty="0"/>
              <a:t> </a:t>
            </a:r>
            <a:r>
              <a:rPr lang="en-GB" dirty="0" err="1"/>
              <a:t>GLH.new.params</a:t>
            </a:r>
            <a:endParaRPr lang="en-GB" dirty="0"/>
          </a:p>
          <a:p>
            <a:endParaRPr lang="en-GB" dirty="0"/>
          </a:p>
        </p:txBody>
      </p:sp>
    </p:spTree>
    <p:extLst>
      <p:ext uri="{BB962C8B-B14F-4D97-AF65-F5344CB8AC3E}">
        <p14:creationId xmlns:p14="http://schemas.microsoft.com/office/powerpoint/2010/main" val="609607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3EAA4-9759-B248-BBFF-32AE35C0C44D}"/>
              </a:ext>
            </a:extLst>
          </p:cNvPr>
          <p:cNvSpPr>
            <a:spLocks noGrp="1"/>
          </p:cNvSpPr>
          <p:nvPr>
            <p:ph type="title"/>
          </p:nvPr>
        </p:nvSpPr>
        <p:spPr/>
        <p:txBody>
          <a:bodyPr/>
          <a:lstStyle/>
          <a:p>
            <a:r>
              <a:rPr lang="en-GB" dirty="0"/>
              <a:t>WARNING</a:t>
            </a:r>
          </a:p>
        </p:txBody>
      </p:sp>
      <p:sp>
        <p:nvSpPr>
          <p:cNvPr id="3" name="Content Placeholder 2">
            <a:extLst>
              <a:ext uri="{FF2B5EF4-FFF2-40B4-BE49-F238E27FC236}">
                <a16:creationId xmlns:a16="http://schemas.microsoft.com/office/drawing/2014/main" id="{EBAE5D3C-0294-BD44-A4FE-D0854EA027A5}"/>
              </a:ext>
            </a:extLst>
          </p:cNvPr>
          <p:cNvSpPr>
            <a:spLocks noGrp="1"/>
          </p:cNvSpPr>
          <p:nvPr>
            <p:ph idx="1"/>
          </p:nvPr>
        </p:nvSpPr>
        <p:spPr/>
        <p:txBody>
          <a:bodyPr/>
          <a:lstStyle/>
          <a:p>
            <a:r>
              <a:rPr lang="en-GB" dirty="0">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NB. </a:t>
            </a:r>
            <a:r>
              <a:rPr lang="en-GB" dirty="0" err="1">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Powerpoint’s</a:t>
            </a:r>
            <a:r>
              <a:rPr lang="en-GB" dirty="0">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 proclivity for changing hyphen minuses to </a:t>
            </a:r>
            <a:r>
              <a:rPr lang="en-GB" dirty="0" err="1">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en</a:t>
            </a:r>
            <a:r>
              <a:rPr lang="en-GB" dirty="0">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-dashes and apostrophes to directional quotes may have altered the code. Please Run search and replace for these (on Mac </a:t>
            </a:r>
            <a:r>
              <a:rPr lang="en-GB" dirty="0" err="1">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en</a:t>
            </a:r>
            <a:r>
              <a:rPr lang="en-GB" dirty="0">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 dash, –, is </a:t>
            </a:r>
            <a:r>
              <a:rPr lang="en-GB" dirty="0" err="1">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alt+hyphen</a:t>
            </a:r>
            <a:r>
              <a:rPr lang="en-GB" dirty="0">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 and </a:t>
            </a:r>
            <a:r>
              <a:rPr lang="en-GB" dirty="0" err="1">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em</a:t>
            </a:r>
            <a:r>
              <a:rPr lang="en-GB" dirty="0">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 dash, —, is </a:t>
            </a:r>
            <a:r>
              <a:rPr lang="en-GB" dirty="0" err="1">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alt+shift+hyphen</a:t>
            </a:r>
            <a:r>
              <a:rPr lang="en-GB" dirty="0">
                <a:solidFill>
                  <a:schemeClr val="bg1">
                    <a:lumMod val="50000"/>
                  </a:schemeClr>
                </a:solidFill>
                <a:latin typeface="Calibri" panose="020F0502020204030204" pitchFamily="34" charset="0"/>
                <a:ea typeface="Yu Mincho" panose="02020400000000000000" pitchFamily="18" charset="-128"/>
                <a:cs typeface="Times New Roman" panose="02020603050405020304" pitchFamily="18" charset="0"/>
              </a:rPr>
              <a:t>) on your copy of this document.</a:t>
            </a:r>
          </a:p>
          <a:p>
            <a:endParaRPr lang="en-GB" dirty="0"/>
          </a:p>
        </p:txBody>
      </p:sp>
    </p:spTree>
    <p:extLst>
      <p:ext uri="{BB962C8B-B14F-4D97-AF65-F5344CB8AC3E}">
        <p14:creationId xmlns:p14="http://schemas.microsoft.com/office/powerpoint/2010/main" val="12766733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7E3100-9365-1248-95FB-3CD4BBC94E91}"/>
              </a:ext>
            </a:extLst>
          </p:cNvPr>
          <p:cNvSpPr>
            <a:spLocks noGrp="1"/>
          </p:cNvSpPr>
          <p:nvPr>
            <p:ph type="title"/>
          </p:nvPr>
        </p:nvSpPr>
        <p:spPr/>
        <p:txBody>
          <a:bodyPr/>
          <a:lstStyle/>
          <a:p>
            <a:r>
              <a:rPr lang="en-GB" dirty="0"/>
              <a:t>Intermediate</a:t>
            </a:r>
          </a:p>
        </p:txBody>
      </p:sp>
      <p:pic>
        <p:nvPicPr>
          <p:cNvPr id="6" name="Content Placeholder 5">
            <a:extLst>
              <a:ext uri="{FF2B5EF4-FFF2-40B4-BE49-F238E27FC236}">
                <a16:creationId xmlns:a16="http://schemas.microsoft.com/office/drawing/2014/main" id="{BFC486E7-2251-3B40-A349-3BC2FDB0FEA3}"/>
              </a:ext>
            </a:extLst>
          </p:cNvPr>
          <p:cNvPicPr>
            <a:picLocks noGrp="1" noChangeAspect="1"/>
          </p:cNvPicPr>
          <p:nvPr>
            <p:ph idx="1"/>
          </p:nvPr>
        </p:nvPicPr>
        <p:blipFill>
          <a:blip r:embed="rId2"/>
          <a:stretch>
            <a:fillRect/>
          </a:stretch>
        </p:blipFill>
        <p:spPr>
          <a:xfrm>
            <a:off x="482600" y="2718361"/>
            <a:ext cx="5613400" cy="3886200"/>
          </a:xfrm>
        </p:spPr>
      </p:pic>
      <p:pic>
        <p:nvPicPr>
          <p:cNvPr id="4" name="Picture 3">
            <a:extLst>
              <a:ext uri="{FF2B5EF4-FFF2-40B4-BE49-F238E27FC236}">
                <a16:creationId xmlns:a16="http://schemas.microsoft.com/office/drawing/2014/main" id="{5A90DE13-1BEC-2144-B2BB-6ED28929C407}"/>
              </a:ext>
            </a:extLst>
          </p:cNvPr>
          <p:cNvPicPr>
            <a:picLocks noChangeAspect="1"/>
          </p:cNvPicPr>
          <p:nvPr/>
        </p:nvPicPr>
        <p:blipFill>
          <a:blip r:embed="rId3"/>
          <a:stretch>
            <a:fillRect/>
          </a:stretch>
        </p:blipFill>
        <p:spPr>
          <a:xfrm>
            <a:off x="6096000" y="2464921"/>
            <a:ext cx="5605346" cy="4393079"/>
          </a:xfrm>
          <a:prstGeom prst="rect">
            <a:avLst/>
          </a:prstGeom>
        </p:spPr>
      </p:pic>
      <p:sp>
        <p:nvSpPr>
          <p:cNvPr id="7" name="TextBox 6">
            <a:extLst>
              <a:ext uri="{FF2B5EF4-FFF2-40B4-BE49-F238E27FC236}">
                <a16:creationId xmlns:a16="http://schemas.microsoft.com/office/drawing/2014/main" id="{EDCDEE4B-4ED3-A24F-B458-6C85535E4B40}"/>
              </a:ext>
            </a:extLst>
          </p:cNvPr>
          <p:cNvSpPr txBox="1"/>
          <p:nvPr/>
        </p:nvSpPr>
        <p:spPr>
          <a:xfrm>
            <a:off x="482600" y="1260088"/>
            <a:ext cx="11081215" cy="923330"/>
          </a:xfrm>
          <a:prstGeom prst="rect">
            <a:avLst/>
          </a:prstGeom>
          <a:noFill/>
        </p:spPr>
        <p:txBody>
          <a:bodyPr wrap="square" rtlCol="0">
            <a:spAutoFit/>
          </a:bodyPr>
          <a:lstStyle/>
          <a:p>
            <a:pPr marL="285750" indent="-285750">
              <a:buFont typeface="Arial" panose="020B0604020202020204" pitchFamily="34" charset="0"/>
              <a:buChar char="•"/>
            </a:pPr>
            <a:r>
              <a:rPr lang="en-GB" dirty="0" err="1"/>
              <a:t>ASA.params</a:t>
            </a:r>
            <a:r>
              <a:rPr lang="en-GB" dirty="0"/>
              <a:t> for aspartate </a:t>
            </a:r>
            <a:r>
              <a:rPr lang="en-GB" dirty="0" err="1"/>
              <a:t>hemiaminal</a:t>
            </a:r>
            <a:endParaRPr lang="en-GB" dirty="0"/>
          </a:p>
          <a:p>
            <a:pPr marL="285750" indent="-285750">
              <a:buFont typeface="Arial" panose="020B0604020202020204" pitchFamily="34" charset="0"/>
              <a:buChar char="•"/>
            </a:pPr>
            <a:r>
              <a:rPr lang="en-GB" dirty="0" err="1"/>
              <a:t>lyx</a:t>
            </a:r>
            <a:r>
              <a:rPr lang="en-GB" dirty="0"/>
              <a:t> </a:t>
            </a:r>
            <a:r>
              <a:rPr lang="en-GB" dirty="0" err="1"/>
              <a:t>modded</a:t>
            </a:r>
            <a:r>
              <a:rPr lang="en-GB" dirty="0"/>
              <a:t> to have 2 protons</a:t>
            </a:r>
          </a:p>
          <a:p>
            <a:pPr marL="285750" indent="-285750">
              <a:buFont typeface="Arial" panose="020B0604020202020204" pitchFamily="34" charset="0"/>
              <a:buChar char="•"/>
            </a:pPr>
            <a:r>
              <a:rPr lang="en-GB" dirty="0"/>
              <a:t>Constraint file (ASA-</a:t>
            </a:r>
            <a:r>
              <a:rPr lang="en-GB" dirty="0" err="1"/>
              <a:t>LYX.cst</a:t>
            </a:r>
            <a:r>
              <a:rPr lang="en-GB" dirty="0"/>
              <a:t>)</a:t>
            </a:r>
          </a:p>
        </p:txBody>
      </p:sp>
      <p:sp>
        <p:nvSpPr>
          <p:cNvPr id="3" name="Rectangle 2">
            <a:extLst>
              <a:ext uri="{FF2B5EF4-FFF2-40B4-BE49-F238E27FC236}">
                <a16:creationId xmlns:a16="http://schemas.microsoft.com/office/drawing/2014/main" id="{20CE8EF8-A88B-3247-BAAC-1CD825F81B1C}"/>
              </a:ext>
            </a:extLst>
          </p:cNvPr>
          <p:cNvSpPr/>
          <p:nvPr/>
        </p:nvSpPr>
        <p:spPr>
          <a:xfrm>
            <a:off x="6591249" y="2464921"/>
            <a:ext cx="3849131" cy="369332"/>
          </a:xfrm>
          <a:prstGeom prst="rect">
            <a:avLst/>
          </a:prstGeom>
        </p:spPr>
        <p:txBody>
          <a:bodyPr wrap="none">
            <a:spAutoFit/>
          </a:bodyPr>
          <a:lstStyle/>
          <a:p>
            <a:pPr marL="285750" indent="-285750">
              <a:buFont typeface="Arial" panose="020B0604020202020204" pitchFamily="34" charset="0"/>
              <a:buChar char="•"/>
            </a:pPr>
            <a:r>
              <a:rPr lang="en-GB" dirty="0"/>
              <a:t>–250 REU </a:t>
            </a:r>
            <a:r>
              <a:rPr lang="en-GB" dirty="0">
                <a:sym typeface="Wingdings" pitchFamily="2" charset="2"/>
              </a:rPr>
              <a:t> –240 REU  –254 REU</a:t>
            </a:r>
            <a:endParaRPr lang="en-GB" dirty="0"/>
          </a:p>
        </p:txBody>
      </p:sp>
      <p:pic>
        <p:nvPicPr>
          <p:cNvPr id="8" name="Picture 7">
            <a:extLst>
              <a:ext uri="{FF2B5EF4-FFF2-40B4-BE49-F238E27FC236}">
                <a16:creationId xmlns:a16="http://schemas.microsoft.com/office/drawing/2014/main" id="{F18B20A1-E2E9-2B42-8FBF-462357107EF2}"/>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2274849" y="3936152"/>
            <a:ext cx="393777" cy="393777"/>
          </a:xfrm>
          <a:prstGeom prst="rect">
            <a:avLst/>
          </a:prstGeom>
        </p:spPr>
      </p:pic>
      <p:pic>
        <p:nvPicPr>
          <p:cNvPr id="9" name="Picture 8">
            <a:extLst>
              <a:ext uri="{FF2B5EF4-FFF2-40B4-BE49-F238E27FC236}">
                <a16:creationId xmlns:a16="http://schemas.microsoft.com/office/drawing/2014/main" id="{EF7D6F62-F626-1441-B8AC-E3A1E255465F}"/>
              </a:ext>
            </a:extLst>
          </p:cNvPr>
          <p:cNvPicPr>
            <a:picLocks noChangeAspect="1"/>
          </p:cNvPicPr>
          <p:nvPr/>
        </p:nvPicPr>
        <p:blipFill>
          <a:blip r:embed="rId5"/>
          <a:stretch>
            <a:fillRect/>
          </a:stretch>
        </p:blipFill>
        <p:spPr>
          <a:xfrm>
            <a:off x="2386373" y="6307240"/>
            <a:ext cx="356116" cy="356116"/>
          </a:xfrm>
          <a:prstGeom prst="rect">
            <a:avLst/>
          </a:prstGeom>
        </p:spPr>
      </p:pic>
    </p:spTree>
    <p:extLst>
      <p:ext uri="{BB962C8B-B14F-4D97-AF65-F5344CB8AC3E}">
        <p14:creationId xmlns:p14="http://schemas.microsoft.com/office/powerpoint/2010/main" val="7171899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5A91C-CCD5-7747-8CF8-74E6BD999026}"/>
              </a:ext>
            </a:extLst>
          </p:cNvPr>
          <p:cNvSpPr>
            <a:spLocks noGrp="1"/>
          </p:cNvSpPr>
          <p:nvPr>
            <p:ph type="title"/>
          </p:nvPr>
        </p:nvSpPr>
        <p:spPr/>
        <p:txBody>
          <a:bodyPr/>
          <a:lstStyle/>
          <a:p>
            <a:r>
              <a:rPr lang="en-GB" dirty="0"/>
              <a:t>Linkers</a:t>
            </a:r>
          </a:p>
        </p:txBody>
      </p:sp>
      <p:sp>
        <p:nvSpPr>
          <p:cNvPr id="3" name="Content Placeholder 2">
            <a:extLst>
              <a:ext uri="{FF2B5EF4-FFF2-40B4-BE49-F238E27FC236}">
                <a16:creationId xmlns:a16="http://schemas.microsoft.com/office/drawing/2014/main" id="{07ECDD33-9703-C646-BAE0-3C72CBE7863C}"/>
              </a:ext>
            </a:extLst>
          </p:cNvPr>
          <p:cNvSpPr>
            <a:spLocks noGrp="1"/>
          </p:cNvSpPr>
          <p:nvPr>
            <p:ph idx="1"/>
          </p:nvPr>
        </p:nvSpPr>
        <p:spPr/>
        <p:txBody>
          <a:bodyPr/>
          <a:lstStyle/>
          <a:p>
            <a:r>
              <a:rPr lang="en-GB" dirty="0"/>
              <a:t>Option A: just build and sculpt them in place in </a:t>
            </a:r>
            <a:r>
              <a:rPr lang="en-GB" dirty="0" err="1"/>
              <a:t>PyMol</a:t>
            </a:r>
            <a:br>
              <a:rPr lang="en-GB" dirty="0"/>
            </a:br>
            <a:r>
              <a:rPr lang="en-GB" dirty="0">
                <a:hlinkClick r:id="rId2"/>
              </a:rPr>
              <a:t>http://blog.matteoferla.com/2017/10/hacking-pdbs-for-fusion-protein.html</a:t>
            </a:r>
            <a:endParaRPr lang="en-GB" dirty="0"/>
          </a:p>
          <a:p>
            <a:r>
              <a:rPr lang="en-GB" dirty="0"/>
              <a:t>Option B: Remodel!</a:t>
            </a:r>
          </a:p>
        </p:txBody>
      </p:sp>
    </p:spTree>
    <p:extLst>
      <p:ext uri="{BB962C8B-B14F-4D97-AF65-F5344CB8AC3E}">
        <p14:creationId xmlns:p14="http://schemas.microsoft.com/office/powerpoint/2010/main" val="16592941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60024-A0C2-3243-96A7-233129758B17}"/>
              </a:ext>
            </a:extLst>
          </p:cNvPr>
          <p:cNvSpPr>
            <a:spLocks noGrp="1"/>
          </p:cNvSpPr>
          <p:nvPr>
            <p:ph type="title"/>
          </p:nvPr>
        </p:nvSpPr>
        <p:spPr/>
        <p:txBody>
          <a:bodyPr/>
          <a:lstStyle/>
          <a:p>
            <a:r>
              <a:rPr lang="en-GB" dirty="0"/>
              <a:t>Remodel</a:t>
            </a:r>
          </a:p>
        </p:txBody>
      </p:sp>
      <p:sp>
        <p:nvSpPr>
          <p:cNvPr id="3" name="Content Placeholder 2">
            <a:extLst>
              <a:ext uri="{FF2B5EF4-FFF2-40B4-BE49-F238E27FC236}">
                <a16:creationId xmlns:a16="http://schemas.microsoft.com/office/drawing/2014/main" id="{BA4C276D-EACC-714D-A85D-A4E0D3B4FB46}"/>
              </a:ext>
            </a:extLst>
          </p:cNvPr>
          <p:cNvSpPr>
            <a:spLocks noGrp="1"/>
          </p:cNvSpPr>
          <p:nvPr>
            <p:ph idx="1"/>
          </p:nvPr>
        </p:nvSpPr>
        <p:spPr/>
        <p:txBody>
          <a:bodyPr/>
          <a:lstStyle/>
          <a:p>
            <a:r>
              <a:rPr lang="en-GB" dirty="0"/>
              <a:t>Large scale remodelling based on blueprint file</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hb_lrbb</a:t>
            </a:r>
            <a:r>
              <a:rPr lang="en-GB" dirty="0">
                <a:latin typeface="Courier New" panose="02070309020205020404" pitchFamily="49" charset="0"/>
                <a:cs typeface="Courier New" panose="02070309020205020404" pitchFamily="49" charset="0"/>
              </a:rPr>
              <a:t> 1.0</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rsigma</a:t>
            </a:r>
            <a:r>
              <a:rPr lang="en-GB" dirty="0">
                <a:latin typeface="Courier New" panose="02070309020205020404" pitchFamily="49" charset="0"/>
                <a:cs typeface="Courier New" panose="02070309020205020404" pitchFamily="49" charset="0"/>
              </a:rPr>
              <a:t> 1.0</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ss_pair</a:t>
            </a:r>
            <a:r>
              <a:rPr lang="en-GB" dirty="0">
                <a:latin typeface="Courier New" panose="02070309020205020404" pitchFamily="49" charset="0"/>
                <a:cs typeface="Courier New" panose="02070309020205020404" pitchFamily="49" charset="0"/>
              </a:rPr>
              <a:t> 1.0</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remodel:blueprint</a:t>
            </a:r>
            <a:r>
              <a:rPr lang="en-GB" dirty="0">
                <a:latin typeface="Courier New" panose="02070309020205020404" pitchFamily="49" charset="0"/>
                <a:cs typeface="Courier New" panose="02070309020205020404" pitchFamily="49" charset="0"/>
              </a:rPr>
              <a:t> </a:t>
            </a:r>
            <a:r>
              <a:rPr lang="en-GB" dirty="0" err="1">
                <a:latin typeface="Courier New" panose="02070309020205020404" pitchFamily="49" charset="0"/>
                <a:cs typeface="Courier New" panose="02070309020205020404" pitchFamily="49" charset="0"/>
              </a:rPr>
              <a:t>file.blu</a:t>
            </a:r>
            <a:endParaRPr lang="en-GB" dirty="0">
              <a:latin typeface="Courier New" panose="02070309020205020404" pitchFamily="49" charset="0"/>
              <a:cs typeface="Courier New" panose="02070309020205020404" pitchFamily="49" charset="0"/>
            </a:endParaRP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in:file:extra_res_fa</a:t>
            </a:r>
            <a:r>
              <a:rPr lang="en-GB" dirty="0">
                <a:latin typeface="Courier New" panose="02070309020205020404" pitchFamily="49" charset="0"/>
                <a:cs typeface="Courier New" panose="02070309020205020404" pitchFamily="49" charset="0"/>
              </a:rPr>
              <a:t> </a:t>
            </a:r>
            <a:r>
              <a:rPr lang="en-GB" dirty="0">
                <a:cs typeface="Courier New" panose="02070309020205020404" pitchFamily="49" charset="0"/>
              </a:rPr>
              <a:t>and</a:t>
            </a:r>
            <a:r>
              <a:rPr lang="en-GB" dirty="0">
                <a:latin typeface="Courier New" panose="02070309020205020404" pitchFamily="49" charset="0"/>
                <a:cs typeface="Courier New" panose="02070309020205020404" pitchFamily="49" charset="0"/>
              </a:rPr>
              <a:t> -</a:t>
            </a:r>
            <a:r>
              <a:rPr lang="en-GB" dirty="0" err="1">
                <a:latin typeface="Courier New" panose="02070309020205020404" pitchFamily="49" charset="0"/>
                <a:cs typeface="Courier New" panose="02070309020205020404" pitchFamily="49" charset="0"/>
              </a:rPr>
              <a:t>extra_res_cen</a:t>
            </a:r>
            <a:endParaRPr lang="en-GB" dirty="0">
              <a:latin typeface="Courier New" panose="02070309020205020404" pitchFamily="49" charset="0"/>
              <a:cs typeface="Courier New" panose="02070309020205020404" pitchFamily="49" charset="0"/>
            </a:endParaRPr>
          </a:p>
        </p:txBody>
      </p:sp>
      <p:sp>
        <p:nvSpPr>
          <p:cNvPr id="4" name="Alternate Process 3">
            <a:extLst>
              <a:ext uri="{FF2B5EF4-FFF2-40B4-BE49-F238E27FC236}">
                <a16:creationId xmlns:a16="http://schemas.microsoft.com/office/drawing/2014/main" id="{CC2C352D-B2B5-ED40-8D21-C1E5553422E4}"/>
              </a:ext>
            </a:extLst>
          </p:cNvPr>
          <p:cNvSpPr/>
          <p:nvPr/>
        </p:nvSpPr>
        <p:spPr>
          <a:xfrm>
            <a:off x="522515" y="6371549"/>
            <a:ext cx="11032176" cy="369332"/>
          </a:xfrm>
          <a:prstGeom prst="flowChartAlternateProcess">
            <a:avLst/>
          </a:prstGeom>
          <a:solidFill>
            <a:schemeClr val="accent2">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5" name="Content Placeholder 6">
            <a:extLst>
              <a:ext uri="{FF2B5EF4-FFF2-40B4-BE49-F238E27FC236}">
                <a16:creationId xmlns:a16="http://schemas.microsoft.com/office/drawing/2014/main" id="{036835AB-E86C-C94E-8038-8A0407E8416C}"/>
              </a:ext>
            </a:extLst>
          </p:cNvPr>
          <p:cNvPicPr>
            <a:picLocks noChangeAspect="1"/>
          </p:cNvPicPr>
          <p:nvPr/>
        </p:nvPicPr>
        <p:blipFill>
          <a:blip r:embed="rId2"/>
          <a:stretch>
            <a:fillRect/>
          </a:stretch>
        </p:blipFill>
        <p:spPr>
          <a:xfrm>
            <a:off x="653143" y="6395299"/>
            <a:ext cx="338952" cy="338952"/>
          </a:xfrm>
          <a:prstGeom prst="rect">
            <a:avLst/>
          </a:prstGeom>
        </p:spPr>
      </p:pic>
      <p:sp>
        <p:nvSpPr>
          <p:cNvPr id="6" name="Rectangle 5">
            <a:extLst>
              <a:ext uri="{FF2B5EF4-FFF2-40B4-BE49-F238E27FC236}">
                <a16:creationId xmlns:a16="http://schemas.microsoft.com/office/drawing/2014/main" id="{8BDA2442-1257-A64F-A02D-63F86EC77669}"/>
              </a:ext>
            </a:extLst>
          </p:cNvPr>
          <p:cNvSpPr/>
          <p:nvPr/>
        </p:nvSpPr>
        <p:spPr>
          <a:xfrm>
            <a:off x="1619001" y="6380109"/>
            <a:ext cx="10572999" cy="369332"/>
          </a:xfrm>
          <a:prstGeom prst="rect">
            <a:avLst/>
          </a:prstGeom>
        </p:spPr>
        <p:txBody>
          <a:bodyPr wrap="square">
            <a:spAutoFit/>
          </a:bodyPr>
          <a:lstStyle/>
          <a:p>
            <a:r>
              <a:rPr lang="en-GB" dirty="0"/>
              <a:t>https://</a:t>
            </a:r>
            <a:r>
              <a:rPr lang="en-GB" dirty="0" err="1"/>
              <a:t>www.rosettacommons.org</a:t>
            </a:r>
            <a:r>
              <a:rPr lang="en-GB" dirty="0"/>
              <a:t>/docs/latest/</a:t>
            </a:r>
            <a:r>
              <a:rPr lang="en-GB" dirty="0" err="1"/>
              <a:t>application_documentation</a:t>
            </a:r>
            <a:r>
              <a:rPr lang="en-GB" dirty="0"/>
              <a:t>/design/Remodel</a:t>
            </a:r>
          </a:p>
        </p:txBody>
      </p:sp>
    </p:spTree>
    <p:extLst>
      <p:ext uri="{BB962C8B-B14F-4D97-AF65-F5344CB8AC3E}">
        <p14:creationId xmlns:p14="http://schemas.microsoft.com/office/powerpoint/2010/main" val="206749847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B5B8E75-FBEA-DC4F-A15E-BD385250DD2A}"/>
              </a:ext>
            </a:extLst>
          </p:cNvPr>
          <p:cNvSpPr>
            <a:spLocks noGrp="1"/>
          </p:cNvSpPr>
          <p:nvPr>
            <p:ph type="title"/>
          </p:nvPr>
        </p:nvSpPr>
        <p:spPr/>
        <p:txBody>
          <a:bodyPr/>
          <a:lstStyle/>
          <a:p>
            <a:r>
              <a:rPr lang="en-GB" dirty="0"/>
              <a:t>Blueprint</a:t>
            </a:r>
          </a:p>
        </p:txBody>
      </p:sp>
      <p:sp>
        <p:nvSpPr>
          <p:cNvPr id="5" name="Content Placeholder 4">
            <a:extLst>
              <a:ext uri="{FF2B5EF4-FFF2-40B4-BE49-F238E27FC236}">
                <a16:creationId xmlns:a16="http://schemas.microsoft.com/office/drawing/2014/main" id="{A7ECE990-0743-4845-826B-768E2AC64215}"/>
              </a:ext>
            </a:extLst>
          </p:cNvPr>
          <p:cNvSpPr>
            <a:spLocks noGrp="1"/>
          </p:cNvSpPr>
          <p:nvPr>
            <p:ph sz="half" idx="1"/>
          </p:nvPr>
        </p:nvSpPr>
        <p:spPr/>
        <p:txBody>
          <a:bodyPr>
            <a:normAutofit fontScale="77500" lnSpcReduction="20000"/>
          </a:bodyPr>
          <a:lstStyle/>
          <a:p>
            <a:r>
              <a:rPr lang="en-GB" dirty="0"/>
              <a:t>Perl script </a:t>
            </a:r>
            <a:r>
              <a:rPr lang="en-GB" dirty="0" err="1"/>
              <a:t>getBluePrintFromCoords.pl</a:t>
            </a:r>
            <a:endParaRPr lang="en-GB" dirty="0"/>
          </a:p>
          <a:p>
            <a:r>
              <a:rPr lang="en-GB" dirty="0"/>
              <a:t>Format is</a:t>
            </a:r>
          </a:p>
          <a:p>
            <a:pPr lvl="1"/>
            <a:r>
              <a:rPr lang="en-GB" dirty="0" err="1"/>
              <a:t>Resi</a:t>
            </a:r>
            <a:endParaRPr lang="en-GB" dirty="0"/>
          </a:p>
          <a:p>
            <a:pPr lvl="1"/>
            <a:r>
              <a:rPr lang="en-GB" dirty="0" err="1"/>
              <a:t>Resn</a:t>
            </a:r>
            <a:endParaRPr lang="en-GB" dirty="0"/>
          </a:p>
          <a:p>
            <a:pPr lvl="1"/>
            <a:r>
              <a:rPr lang="en-GB" dirty="0"/>
              <a:t>SS</a:t>
            </a:r>
          </a:p>
          <a:p>
            <a:pPr lvl="2"/>
            <a:r>
              <a:rPr lang="en-GB" dirty="0"/>
              <a:t>“.” keep backbone in place</a:t>
            </a:r>
          </a:p>
          <a:p>
            <a:pPr lvl="2"/>
            <a:r>
              <a:rPr lang="en-GB" dirty="0"/>
              <a:t>“E” strand</a:t>
            </a:r>
          </a:p>
          <a:p>
            <a:pPr lvl="2"/>
            <a:r>
              <a:rPr lang="en-GB" dirty="0"/>
              <a:t> “L” loop</a:t>
            </a:r>
          </a:p>
          <a:p>
            <a:pPr lvl="2"/>
            <a:r>
              <a:rPr lang="en-GB" dirty="0"/>
              <a:t>“ H” helix</a:t>
            </a:r>
          </a:p>
          <a:p>
            <a:pPr lvl="2"/>
            <a:r>
              <a:rPr lang="en-GB" dirty="0"/>
              <a:t>“D” any</a:t>
            </a:r>
          </a:p>
          <a:p>
            <a:pPr lvl="1"/>
            <a:r>
              <a:rPr lang="en-GB" dirty="0"/>
              <a:t>Mod</a:t>
            </a:r>
          </a:p>
          <a:p>
            <a:pPr lvl="2"/>
            <a:r>
              <a:rPr lang="en-GB" dirty="0"/>
              <a:t>PIK=pick AA</a:t>
            </a:r>
          </a:p>
          <a:p>
            <a:pPr lvl="2"/>
            <a:r>
              <a:rPr lang="en-GB" dirty="0"/>
              <a:t>ALL=try all</a:t>
            </a:r>
          </a:p>
          <a:p>
            <a:pPr lvl="2"/>
            <a:r>
              <a:rPr lang="en-GB" dirty="0"/>
              <a:t>NATRO etc.</a:t>
            </a:r>
          </a:p>
          <a:p>
            <a:r>
              <a:rPr lang="en-GB" dirty="0"/>
              <a:t>Deletions: remove lines</a:t>
            </a:r>
          </a:p>
          <a:p>
            <a:r>
              <a:rPr lang="en-GB" dirty="0"/>
              <a:t>Insertions: 0 X D PIKAA G</a:t>
            </a:r>
          </a:p>
          <a:p>
            <a:endParaRPr lang="en-GB" dirty="0"/>
          </a:p>
          <a:p>
            <a:endParaRPr lang="en-GB" dirty="0"/>
          </a:p>
        </p:txBody>
      </p:sp>
      <p:pic>
        <p:nvPicPr>
          <p:cNvPr id="11" name="Content Placeholder 10">
            <a:extLst>
              <a:ext uri="{FF2B5EF4-FFF2-40B4-BE49-F238E27FC236}">
                <a16:creationId xmlns:a16="http://schemas.microsoft.com/office/drawing/2014/main" id="{7C2ECC3C-1801-3C47-85F5-37CCC3F08D73}"/>
              </a:ext>
            </a:extLst>
          </p:cNvPr>
          <p:cNvPicPr>
            <a:picLocks noGrp="1" noChangeAspect="1"/>
          </p:cNvPicPr>
          <p:nvPr>
            <p:ph sz="half" idx="2"/>
          </p:nvPr>
        </p:nvPicPr>
        <p:blipFill>
          <a:blip r:embed="rId2"/>
          <a:stretch>
            <a:fillRect/>
          </a:stretch>
        </p:blipFill>
        <p:spPr>
          <a:xfrm>
            <a:off x="6172200" y="2371786"/>
            <a:ext cx="5181600" cy="3259015"/>
          </a:xfrm>
          <a:prstGeom prst="rect">
            <a:avLst/>
          </a:prstGeom>
        </p:spPr>
      </p:pic>
    </p:spTree>
    <p:extLst>
      <p:ext uri="{BB962C8B-B14F-4D97-AF65-F5344CB8AC3E}">
        <p14:creationId xmlns:p14="http://schemas.microsoft.com/office/powerpoint/2010/main" val="1348985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9CE515-EA9F-0249-A663-8A10D7D6854F}"/>
              </a:ext>
            </a:extLst>
          </p:cNvPr>
          <p:cNvSpPr>
            <a:spLocks noGrp="1"/>
          </p:cNvSpPr>
          <p:nvPr>
            <p:ph type="title"/>
          </p:nvPr>
        </p:nvSpPr>
        <p:spPr/>
        <p:txBody>
          <a:bodyPr/>
          <a:lstStyle/>
          <a:p>
            <a:r>
              <a:rPr lang="en-GB" dirty="0"/>
              <a:t>Anti-“segmentation fault 11” tips</a:t>
            </a:r>
          </a:p>
        </p:txBody>
      </p:sp>
      <p:sp>
        <p:nvSpPr>
          <p:cNvPr id="3" name="Content Placeholder 2">
            <a:extLst>
              <a:ext uri="{FF2B5EF4-FFF2-40B4-BE49-F238E27FC236}">
                <a16:creationId xmlns:a16="http://schemas.microsoft.com/office/drawing/2014/main" id="{BE92A622-647E-004A-8BAD-3D551A340244}"/>
              </a:ext>
            </a:extLst>
          </p:cNvPr>
          <p:cNvSpPr>
            <a:spLocks noGrp="1"/>
          </p:cNvSpPr>
          <p:nvPr>
            <p:ph idx="1"/>
          </p:nvPr>
        </p:nvSpPr>
        <p:spPr/>
        <p:txBody>
          <a:bodyPr/>
          <a:lstStyle/>
          <a:p>
            <a:r>
              <a:rPr lang="en-GB" dirty="0"/>
              <a:t>Remember to wiggle </a:t>
            </a:r>
            <a:r>
              <a:rPr lang="en-GB" dirty="0" err="1"/>
              <a:t>preceeding</a:t>
            </a:r>
            <a:r>
              <a:rPr lang="en-GB" dirty="0"/>
              <a:t> and succeeding AA</a:t>
            </a:r>
          </a:p>
          <a:p>
            <a:r>
              <a:rPr lang="en-GB" dirty="0"/>
              <a:t>New line at the end of file crashes it</a:t>
            </a:r>
          </a:p>
          <a:p>
            <a:r>
              <a:rPr lang="en-GB" dirty="0"/>
              <a:t>Cannot add both N and C terminally simultaneously</a:t>
            </a:r>
          </a:p>
          <a:p>
            <a:r>
              <a:rPr lang="en-GB" dirty="0"/>
              <a:t>Isolated blocks? Multiple jobs</a:t>
            </a:r>
          </a:p>
          <a:p>
            <a:r>
              <a:rPr lang="en-GB" dirty="0"/>
              <a:t>Clustering?</a:t>
            </a:r>
          </a:p>
          <a:p>
            <a:r>
              <a:rPr lang="en-GB" dirty="0"/>
              <a:t>Single chain only!</a:t>
            </a:r>
          </a:p>
          <a:p>
            <a:pPr lvl="1"/>
            <a:r>
              <a:rPr lang="en-GB" dirty="0"/>
              <a:t>For catchers I sometimes make catcher-GGSGGSG-tag</a:t>
            </a:r>
          </a:p>
        </p:txBody>
      </p:sp>
    </p:spTree>
    <p:extLst>
      <p:ext uri="{BB962C8B-B14F-4D97-AF65-F5344CB8AC3E}">
        <p14:creationId xmlns:p14="http://schemas.microsoft.com/office/powerpoint/2010/main" val="54593657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A81BF7-0162-7342-AE20-825A662434FF}"/>
              </a:ext>
            </a:extLst>
          </p:cNvPr>
          <p:cNvSpPr>
            <a:spLocks noGrp="1"/>
          </p:cNvSpPr>
          <p:nvPr>
            <p:ph type="title"/>
          </p:nvPr>
        </p:nvSpPr>
        <p:spPr/>
        <p:txBody>
          <a:bodyPr/>
          <a:lstStyle/>
          <a:p>
            <a:r>
              <a:rPr lang="en-GB" dirty="0"/>
              <a:t>Supercharge</a:t>
            </a:r>
          </a:p>
        </p:txBody>
      </p:sp>
      <p:sp>
        <p:nvSpPr>
          <p:cNvPr id="3" name="Content Placeholder 2">
            <a:extLst>
              <a:ext uri="{FF2B5EF4-FFF2-40B4-BE49-F238E27FC236}">
                <a16:creationId xmlns:a16="http://schemas.microsoft.com/office/drawing/2014/main" id="{613B2484-CB65-DF49-A643-A8582F1927EA}"/>
              </a:ext>
            </a:extLst>
          </p:cNvPr>
          <p:cNvSpPr>
            <a:spLocks noGrp="1"/>
          </p:cNvSpPr>
          <p:nvPr>
            <p:ph idx="1"/>
          </p:nvPr>
        </p:nvSpPr>
        <p:spPr/>
        <p:txBody>
          <a:bodyPr/>
          <a:lstStyle/>
          <a:p>
            <a:pPr lvl="1"/>
            <a:r>
              <a:rPr lang="en-GB" dirty="0"/>
              <a:t>List surface residues that can be safely mutated</a:t>
            </a:r>
          </a:p>
          <a:p>
            <a:pPr lvl="1"/>
            <a:r>
              <a:rPr lang="en-GB" dirty="0"/>
              <a:t>Complex algorithm choices… try both</a:t>
            </a:r>
          </a:p>
          <a:p>
            <a:pPr lvl="1"/>
            <a:r>
              <a:rPr lang="en-GB" dirty="0"/>
              <a:t>Suggestions are compatible (cf. </a:t>
            </a:r>
            <a:r>
              <a:rPr lang="en-GB" dirty="0" err="1"/>
              <a:t>pmut_scan</a:t>
            </a:r>
            <a:r>
              <a:rPr lang="en-GB" dirty="0"/>
              <a:t>)</a:t>
            </a:r>
          </a:p>
          <a:p>
            <a:pPr lvl="1"/>
            <a:r>
              <a:rPr lang="en-GB" dirty="0"/>
              <a:t>Neutral epistatic mutations? </a:t>
            </a:r>
            <a:r>
              <a:rPr lang="en-GB" dirty="0" err="1">
                <a:latin typeface="Courier New" panose="02070309020205020404" pitchFamily="49" charset="0"/>
                <a:cs typeface="Courier New" panose="02070309020205020404" pitchFamily="49" charset="0"/>
              </a:rPr>
              <a:t>pmut_scan</a:t>
            </a:r>
            <a:r>
              <a:rPr lang="en-GB" dirty="0">
                <a:latin typeface="Courier New" panose="02070309020205020404" pitchFamily="49" charset="0"/>
                <a:cs typeface="Courier New" panose="02070309020205020404" pitchFamily="49" charset="0"/>
              </a:rPr>
              <a:t> -</a:t>
            </a:r>
            <a:r>
              <a:rPr lang="en-GB" dirty="0" err="1">
                <a:latin typeface="Courier New" panose="02070309020205020404" pitchFamily="49" charset="0"/>
                <a:cs typeface="Courier New" panose="02070309020205020404" pitchFamily="49" charset="0"/>
              </a:rPr>
              <a:t>double_mutant_scan</a:t>
            </a:r>
            <a:r>
              <a:rPr lang="en-GB" dirty="0">
                <a:latin typeface="Courier New" panose="02070309020205020404" pitchFamily="49" charset="0"/>
                <a:cs typeface="Courier New" panose="02070309020205020404" pitchFamily="49" charset="0"/>
              </a:rPr>
              <a:t> </a:t>
            </a:r>
            <a:endParaRPr lang="en-GB" dirty="0"/>
          </a:p>
          <a:p>
            <a:pPr lvl="1"/>
            <a:r>
              <a:rPr lang="en-GB" dirty="0"/>
              <a:t>NB. suggests DG and DP residue pairs</a:t>
            </a:r>
          </a:p>
        </p:txBody>
      </p:sp>
    </p:spTree>
    <p:extLst>
      <p:ext uri="{BB962C8B-B14F-4D97-AF65-F5344CB8AC3E}">
        <p14:creationId xmlns:p14="http://schemas.microsoft.com/office/powerpoint/2010/main" val="25397378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5FC94E-4FC1-DB46-8F4F-8369DEF58551}"/>
              </a:ext>
            </a:extLst>
          </p:cNvPr>
          <p:cNvSpPr>
            <a:spLocks noGrp="1"/>
          </p:cNvSpPr>
          <p:nvPr>
            <p:ph type="title"/>
          </p:nvPr>
        </p:nvSpPr>
        <p:spPr/>
        <p:txBody>
          <a:bodyPr/>
          <a:lstStyle/>
          <a:p>
            <a:r>
              <a:rPr lang="en-GB" dirty="0"/>
              <a:t>Docking</a:t>
            </a:r>
          </a:p>
        </p:txBody>
      </p:sp>
      <p:sp>
        <p:nvSpPr>
          <p:cNvPr id="3" name="Content Placeholder 2">
            <a:extLst>
              <a:ext uri="{FF2B5EF4-FFF2-40B4-BE49-F238E27FC236}">
                <a16:creationId xmlns:a16="http://schemas.microsoft.com/office/drawing/2014/main" id="{7E68C0F9-155E-A94D-87AE-D3C3A9B3CA49}"/>
              </a:ext>
            </a:extLst>
          </p:cNvPr>
          <p:cNvSpPr>
            <a:spLocks noGrp="1"/>
          </p:cNvSpPr>
          <p:nvPr>
            <p:ph idx="1"/>
          </p:nvPr>
        </p:nvSpPr>
        <p:spPr/>
        <p:txBody>
          <a:bodyPr/>
          <a:lstStyle/>
          <a:p>
            <a:r>
              <a:rPr lang="en-GB" dirty="0"/>
              <a:t>For small molecule ligand docking use </a:t>
            </a:r>
            <a:r>
              <a:rPr lang="en-GB" dirty="0" err="1"/>
              <a:t>ligand_dock</a:t>
            </a:r>
            <a:endParaRPr lang="en-GB" dirty="0"/>
          </a:p>
          <a:p>
            <a:pPr lvl="1"/>
            <a:r>
              <a:rPr lang="en-GB" dirty="0" err="1"/>
              <a:t>Depracated</a:t>
            </a:r>
            <a:r>
              <a:rPr lang="en-GB" dirty="0"/>
              <a:t>, but easier than XML scripting</a:t>
            </a:r>
          </a:p>
          <a:p>
            <a:r>
              <a:rPr lang="en-GB" dirty="0"/>
              <a:t>For peptides </a:t>
            </a:r>
            <a:r>
              <a:rPr lang="en-GB" dirty="0" err="1"/>
              <a:t>flex_pept_dock</a:t>
            </a:r>
            <a:r>
              <a:rPr lang="en-GB" dirty="0"/>
              <a:t>…</a:t>
            </a:r>
          </a:p>
          <a:p>
            <a:pPr lvl="1"/>
            <a:r>
              <a:rPr lang="en-GB" dirty="0"/>
              <a:t>Complicated fragment part, requires scripts</a:t>
            </a:r>
          </a:p>
          <a:p>
            <a:pPr lvl="1"/>
            <a:r>
              <a:rPr lang="en-GB" dirty="0"/>
              <a:t>Online server helps</a:t>
            </a:r>
          </a:p>
          <a:p>
            <a:pPr lvl="1"/>
            <a:endParaRPr lang="en-GB" dirty="0"/>
          </a:p>
          <a:p>
            <a:endParaRPr lang="en-GB" dirty="0"/>
          </a:p>
        </p:txBody>
      </p:sp>
    </p:spTree>
    <p:extLst>
      <p:ext uri="{BB962C8B-B14F-4D97-AF65-F5344CB8AC3E}">
        <p14:creationId xmlns:p14="http://schemas.microsoft.com/office/powerpoint/2010/main" val="234670389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BAB8E-6311-CF46-895C-C909AD3CDCFE}"/>
              </a:ext>
            </a:extLst>
          </p:cNvPr>
          <p:cNvSpPr>
            <a:spLocks noGrp="1"/>
          </p:cNvSpPr>
          <p:nvPr>
            <p:ph type="title"/>
          </p:nvPr>
        </p:nvSpPr>
        <p:spPr/>
        <p:txBody>
          <a:bodyPr/>
          <a:lstStyle/>
          <a:p>
            <a:r>
              <a:rPr lang="en-GB" dirty="0"/>
              <a:t>DIY ligands</a:t>
            </a:r>
          </a:p>
        </p:txBody>
      </p:sp>
      <p:sp>
        <p:nvSpPr>
          <p:cNvPr id="3" name="Content Placeholder 2">
            <a:extLst>
              <a:ext uri="{FF2B5EF4-FFF2-40B4-BE49-F238E27FC236}">
                <a16:creationId xmlns:a16="http://schemas.microsoft.com/office/drawing/2014/main" id="{B47A7726-2B47-D34B-B0A6-C159B5A04358}"/>
              </a:ext>
            </a:extLst>
          </p:cNvPr>
          <p:cNvSpPr>
            <a:spLocks noGrp="1"/>
          </p:cNvSpPr>
          <p:nvPr>
            <p:ph idx="1"/>
          </p:nvPr>
        </p:nvSpPr>
        <p:spPr/>
        <p:txBody>
          <a:bodyPr>
            <a:normAutofit fontScale="92500" lnSpcReduction="10000"/>
          </a:bodyPr>
          <a:lstStyle/>
          <a:p>
            <a:r>
              <a:rPr lang="en-GB" dirty="0"/>
              <a:t>Online manuals help</a:t>
            </a:r>
          </a:p>
          <a:p>
            <a:r>
              <a:rPr lang="en-GB" dirty="0"/>
              <a:t>Get a mol2 or </a:t>
            </a:r>
            <a:r>
              <a:rPr lang="en-GB" dirty="0" err="1"/>
              <a:t>sdf</a:t>
            </a:r>
            <a:r>
              <a:rPr lang="en-GB" dirty="0"/>
              <a:t> file of your ligand</a:t>
            </a:r>
          </a:p>
          <a:p>
            <a:pPr lvl="1"/>
            <a:r>
              <a:rPr lang="en-GB" dirty="0" err="1"/>
              <a:t>PyMol</a:t>
            </a:r>
            <a:r>
              <a:rPr lang="en-GB" dirty="0"/>
              <a:t> from crystal</a:t>
            </a:r>
          </a:p>
          <a:p>
            <a:pPr lvl="1"/>
            <a:r>
              <a:rPr lang="en-GB" dirty="0"/>
              <a:t>Get smiles string and use either </a:t>
            </a:r>
            <a:r>
              <a:rPr lang="en-GB" dirty="0" err="1"/>
              <a:t>RDKit</a:t>
            </a:r>
            <a:r>
              <a:rPr lang="en-GB" dirty="0"/>
              <a:t> or </a:t>
            </a:r>
            <a:r>
              <a:rPr lang="en-GB" dirty="0">
                <a:hlinkClick r:id="rId2"/>
              </a:rPr>
              <a:t>https://cactus.nci.nih.gov/translate/</a:t>
            </a:r>
            <a:endParaRPr lang="en-GB" dirty="0"/>
          </a:p>
          <a:p>
            <a:pPr lvl="1"/>
            <a:r>
              <a:rPr lang="en-GB" dirty="0"/>
              <a:t>Optional </a:t>
            </a:r>
            <a:r>
              <a:rPr lang="en-GB" dirty="0" err="1"/>
              <a:t>Guassian</a:t>
            </a:r>
            <a:r>
              <a:rPr lang="en-GB" dirty="0"/>
              <a:t> QM MD</a:t>
            </a:r>
          </a:p>
          <a:p>
            <a:r>
              <a:rPr lang="en-GB" dirty="0"/>
              <a:t>Get the python script </a:t>
            </a:r>
            <a:r>
              <a:rPr lang="en-GB" dirty="0" err="1"/>
              <a:t>molfile_to_params.py</a:t>
            </a:r>
            <a:r>
              <a:rPr lang="en-GB" dirty="0"/>
              <a:t> </a:t>
            </a:r>
            <a:r>
              <a:rPr lang="en-GB" dirty="0">
                <a:hlinkClick r:id="rId3"/>
              </a:rPr>
              <a:t>http://graylab.jhu.edu/pyrosetta/downloads/scripts/toolbox/molfile2params.tar.gz</a:t>
            </a:r>
            <a:endParaRPr lang="en-GB" dirty="0"/>
          </a:p>
          <a:p>
            <a:r>
              <a:rPr lang="en-GB" dirty="0"/>
              <a:t>If UPPER and LOWER, the x-link is CONNECT3</a:t>
            </a:r>
          </a:p>
          <a:p>
            <a:r>
              <a:rPr lang="en-GB" dirty="0"/>
              <a:t>angles in °</a:t>
            </a:r>
          </a:p>
          <a:p>
            <a:r>
              <a:rPr lang="en-GB" dirty="0"/>
              <a:t>Don’t worry about </a:t>
            </a:r>
            <a:r>
              <a:rPr lang="en-GB" dirty="0" err="1"/>
              <a:t>rotamers</a:t>
            </a:r>
            <a:endParaRPr lang="en-GB" dirty="0"/>
          </a:p>
          <a:p>
            <a:endParaRPr lang="en-GB" dirty="0"/>
          </a:p>
        </p:txBody>
      </p:sp>
    </p:spTree>
    <p:extLst>
      <p:ext uri="{BB962C8B-B14F-4D97-AF65-F5344CB8AC3E}">
        <p14:creationId xmlns:p14="http://schemas.microsoft.com/office/powerpoint/2010/main" val="3808523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26C14-BD52-EA40-A68B-4F0616D386C0}"/>
              </a:ext>
            </a:extLst>
          </p:cNvPr>
          <p:cNvSpPr>
            <a:spLocks noGrp="1"/>
          </p:cNvSpPr>
          <p:nvPr>
            <p:ph type="title"/>
          </p:nvPr>
        </p:nvSpPr>
        <p:spPr/>
        <p:txBody>
          <a:bodyPr/>
          <a:lstStyle/>
          <a:p>
            <a:r>
              <a:rPr lang="en-GB" dirty="0"/>
              <a:t>Rosetta overview</a:t>
            </a:r>
          </a:p>
        </p:txBody>
      </p:sp>
      <p:sp>
        <p:nvSpPr>
          <p:cNvPr id="3" name="Content Placeholder 2">
            <a:extLst>
              <a:ext uri="{FF2B5EF4-FFF2-40B4-BE49-F238E27FC236}">
                <a16:creationId xmlns:a16="http://schemas.microsoft.com/office/drawing/2014/main" id="{F85E5409-365F-9A4F-9263-EFDFD3DCB92F}"/>
              </a:ext>
            </a:extLst>
          </p:cNvPr>
          <p:cNvSpPr>
            <a:spLocks noGrp="1"/>
          </p:cNvSpPr>
          <p:nvPr>
            <p:ph idx="1"/>
          </p:nvPr>
        </p:nvSpPr>
        <p:spPr/>
        <p:txBody>
          <a:bodyPr/>
          <a:lstStyle/>
          <a:p>
            <a:r>
              <a:rPr lang="en-GB" dirty="0"/>
              <a:t>Force fields</a:t>
            </a:r>
          </a:p>
          <a:p>
            <a:r>
              <a:rPr lang="en-GB" dirty="0"/>
              <a:t>Minimise energy</a:t>
            </a:r>
          </a:p>
          <a:p>
            <a:r>
              <a:rPr lang="en-GB" dirty="0"/>
              <a:t>Gibbs free energy (∆G)</a:t>
            </a:r>
          </a:p>
          <a:p>
            <a:endParaRPr lang="en-GB" dirty="0"/>
          </a:p>
          <a:p>
            <a:r>
              <a:rPr lang="en-GB" dirty="0"/>
              <a:t>AMBER in NAMD</a:t>
            </a:r>
          </a:p>
          <a:p>
            <a:r>
              <a:rPr lang="en-GB" dirty="0"/>
              <a:t>CHARMM in </a:t>
            </a:r>
            <a:r>
              <a:rPr lang="en-GB" dirty="0" err="1"/>
              <a:t>Gromacs</a:t>
            </a:r>
            <a:endParaRPr lang="en-GB" dirty="0"/>
          </a:p>
          <a:p>
            <a:r>
              <a:rPr lang="en-GB" dirty="0"/>
              <a:t>Talaris2013</a:t>
            </a:r>
          </a:p>
        </p:txBody>
      </p:sp>
      <p:pic>
        <p:nvPicPr>
          <p:cNvPr id="4" name="Picture 3">
            <a:extLst>
              <a:ext uri="{FF2B5EF4-FFF2-40B4-BE49-F238E27FC236}">
                <a16:creationId xmlns:a16="http://schemas.microsoft.com/office/drawing/2014/main" id="{E3699B58-DFBD-174E-A302-600A192A02F6}"/>
              </a:ext>
            </a:extLst>
          </p:cNvPr>
          <p:cNvPicPr>
            <a:picLocks noChangeAspect="1"/>
          </p:cNvPicPr>
          <p:nvPr/>
        </p:nvPicPr>
        <p:blipFill>
          <a:blip r:embed="rId2"/>
          <a:stretch>
            <a:fillRect/>
          </a:stretch>
        </p:blipFill>
        <p:spPr>
          <a:xfrm>
            <a:off x="5298956" y="1825625"/>
            <a:ext cx="6367846" cy="4862945"/>
          </a:xfrm>
          <a:prstGeom prst="rect">
            <a:avLst/>
          </a:prstGeom>
        </p:spPr>
      </p:pic>
    </p:spTree>
    <p:extLst>
      <p:ext uri="{BB962C8B-B14F-4D97-AF65-F5344CB8AC3E}">
        <p14:creationId xmlns:p14="http://schemas.microsoft.com/office/powerpoint/2010/main" val="2689172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418FC6-F632-334C-8351-84FD5574F899}"/>
              </a:ext>
            </a:extLst>
          </p:cNvPr>
          <p:cNvSpPr>
            <a:spLocks noGrp="1"/>
          </p:cNvSpPr>
          <p:nvPr>
            <p:ph type="title"/>
          </p:nvPr>
        </p:nvSpPr>
        <p:spPr/>
        <p:txBody>
          <a:bodyPr/>
          <a:lstStyle/>
          <a:p>
            <a:r>
              <a:rPr lang="en-GB" dirty="0"/>
              <a:t>Running Rosetta</a:t>
            </a:r>
          </a:p>
        </p:txBody>
      </p:sp>
      <p:sp>
        <p:nvSpPr>
          <p:cNvPr id="3" name="Content Placeholder 2">
            <a:extLst>
              <a:ext uri="{FF2B5EF4-FFF2-40B4-BE49-F238E27FC236}">
                <a16:creationId xmlns:a16="http://schemas.microsoft.com/office/drawing/2014/main" id="{018B11DA-FCCE-5344-B1DA-EA861CA7AA0D}"/>
              </a:ext>
            </a:extLst>
          </p:cNvPr>
          <p:cNvSpPr>
            <a:spLocks noGrp="1"/>
          </p:cNvSpPr>
          <p:nvPr>
            <p:ph idx="1"/>
          </p:nvPr>
        </p:nvSpPr>
        <p:spPr/>
        <p:txBody>
          <a:bodyPr/>
          <a:lstStyle/>
          <a:p>
            <a:r>
              <a:rPr lang="en-GB" dirty="0"/>
              <a:t>Command line</a:t>
            </a:r>
          </a:p>
          <a:p>
            <a:r>
              <a:rPr lang="en-GB" dirty="0"/>
              <a:t>Website (Rosie)</a:t>
            </a:r>
          </a:p>
          <a:p>
            <a:r>
              <a:rPr lang="en-GB" dirty="0"/>
              <a:t>Some GUIs exist</a:t>
            </a:r>
          </a:p>
          <a:p>
            <a:pPr lvl="1"/>
            <a:r>
              <a:rPr lang="en-GB" dirty="0"/>
              <a:t>Fold-it </a:t>
            </a:r>
            <a:r>
              <a:rPr lang="en-GB" u="sng" dirty="0"/>
              <a:t>standalone</a:t>
            </a:r>
          </a:p>
          <a:p>
            <a:endParaRPr lang="en-GB" dirty="0"/>
          </a:p>
        </p:txBody>
      </p:sp>
      <p:sp>
        <p:nvSpPr>
          <p:cNvPr id="5" name="Left Arrow 4">
            <a:extLst>
              <a:ext uri="{FF2B5EF4-FFF2-40B4-BE49-F238E27FC236}">
                <a16:creationId xmlns:a16="http://schemas.microsoft.com/office/drawing/2014/main" id="{F294063E-962D-FB41-B351-16C8FD1ECE0E}"/>
              </a:ext>
            </a:extLst>
          </p:cNvPr>
          <p:cNvSpPr/>
          <p:nvPr/>
        </p:nvSpPr>
        <p:spPr>
          <a:xfrm>
            <a:off x="3434577" y="1825625"/>
            <a:ext cx="2888166" cy="47152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TextBox 5">
            <a:extLst>
              <a:ext uri="{FF2B5EF4-FFF2-40B4-BE49-F238E27FC236}">
                <a16:creationId xmlns:a16="http://schemas.microsoft.com/office/drawing/2014/main" id="{F085895F-EEB3-4546-AE21-9998BFB9461E}"/>
              </a:ext>
            </a:extLst>
          </p:cNvPr>
          <p:cNvSpPr txBox="1"/>
          <p:nvPr/>
        </p:nvSpPr>
        <p:spPr>
          <a:xfrm>
            <a:off x="6322742" y="1850597"/>
            <a:ext cx="5510562" cy="1200329"/>
          </a:xfrm>
          <a:prstGeom prst="rect">
            <a:avLst/>
          </a:prstGeom>
          <a:noFill/>
        </p:spPr>
        <p:txBody>
          <a:bodyPr wrap="square" rtlCol="0">
            <a:spAutoFit/>
          </a:bodyPr>
          <a:lstStyle/>
          <a:p>
            <a:r>
              <a:rPr lang="en-GB" dirty="0"/>
              <a:t> </a:t>
            </a:r>
            <a:r>
              <a:rPr lang="en-GB" dirty="0">
                <a:hlinkClick r:id="rId2"/>
              </a:rPr>
              <a:t>https://www.rosettacommons.org/software/academic/</a:t>
            </a:r>
            <a:endParaRPr lang="en-GB" dirty="0"/>
          </a:p>
          <a:p>
            <a:r>
              <a:rPr lang="en-GB" dirty="0"/>
              <a:t>Or Google Rosetta Commons</a:t>
            </a:r>
          </a:p>
          <a:p>
            <a:r>
              <a:rPr lang="en-GB" dirty="0"/>
              <a:t>Username: </a:t>
            </a:r>
            <a:r>
              <a:rPr lang="en-GB" dirty="0" err="1"/>
              <a:t>Academic_User</a:t>
            </a:r>
            <a:br>
              <a:rPr lang="en-GB" dirty="0"/>
            </a:br>
            <a:r>
              <a:rPr lang="en-GB" dirty="0"/>
              <a:t>Password: Xry3x4</a:t>
            </a:r>
          </a:p>
        </p:txBody>
      </p:sp>
      <p:pic>
        <p:nvPicPr>
          <p:cNvPr id="7" name="Picture 6">
            <a:extLst>
              <a:ext uri="{FF2B5EF4-FFF2-40B4-BE49-F238E27FC236}">
                <a16:creationId xmlns:a16="http://schemas.microsoft.com/office/drawing/2014/main" id="{7C97AC50-AB53-D749-85F6-7E1D20A323AF}"/>
              </a:ext>
            </a:extLst>
          </p:cNvPr>
          <p:cNvPicPr>
            <a:picLocks noChangeAspect="1"/>
          </p:cNvPicPr>
          <p:nvPr/>
        </p:nvPicPr>
        <p:blipFill>
          <a:blip r:embed="rId3"/>
          <a:stretch>
            <a:fillRect/>
          </a:stretch>
        </p:blipFill>
        <p:spPr>
          <a:xfrm>
            <a:off x="1253363" y="4808783"/>
            <a:ext cx="1663390" cy="1663390"/>
          </a:xfrm>
          <a:prstGeom prst="rect">
            <a:avLst/>
          </a:prstGeom>
        </p:spPr>
      </p:pic>
      <p:pic>
        <p:nvPicPr>
          <p:cNvPr id="8" name="Picture 7">
            <a:extLst>
              <a:ext uri="{FF2B5EF4-FFF2-40B4-BE49-F238E27FC236}">
                <a16:creationId xmlns:a16="http://schemas.microsoft.com/office/drawing/2014/main" id="{D7FD4976-05C7-7546-89A0-0C46D1FB7213}"/>
              </a:ext>
            </a:extLst>
          </p:cNvPr>
          <p:cNvPicPr>
            <a:picLocks noChangeAspect="1"/>
          </p:cNvPicPr>
          <p:nvPr/>
        </p:nvPicPr>
        <p:blipFill>
          <a:blip r:embed="rId4"/>
          <a:stretch>
            <a:fillRect/>
          </a:stretch>
        </p:blipFill>
        <p:spPr>
          <a:xfrm>
            <a:off x="5784540" y="5092898"/>
            <a:ext cx="2132826" cy="1095161"/>
          </a:xfrm>
          <a:prstGeom prst="rect">
            <a:avLst/>
          </a:prstGeom>
        </p:spPr>
      </p:pic>
      <p:sp>
        <p:nvSpPr>
          <p:cNvPr id="9" name="TextBox 8">
            <a:extLst>
              <a:ext uri="{FF2B5EF4-FFF2-40B4-BE49-F238E27FC236}">
                <a16:creationId xmlns:a16="http://schemas.microsoft.com/office/drawing/2014/main" id="{D1CCA0FF-7BF2-1743-A707-440BF4645058}"/>
              </a:ext>
            </a:extLst>
          </p:cNvPr>
          <p:cNvSpPr txBox="1"/>
          <p:nvPr/>
        </p:nvSpPr>
        <p:spPr>
          <a:xfrm>
            <a:off x="6117761" y="6322996"/>
            <a:ext cx="1799605" cy="369332"/>
          </a:xfrm>
          <a:prstGeom prst="rect">
            <a:avLst/>
          </a:prstGeom>
          <a:noFill/>
        </p:spPr>
        <p:txBody>
          <a:bodyPr wrap="square" rtlCol="0">
            <a:spAutoFit/>
          </a:bodyPr>
          <a:lstStyle/>
          <a:p>
            <a:r>
              <a:rPr lang="en-GB" dirty="0"/>
              <a:t>Also wrong one</a:t>
            </a:r>
          </a:p>
        </p:txBody>
      </p:sp>
      <p:sp>
        <p:nvSpPr>
          <p:cNvPr id="10" name="TextBox 9">
            <a:extLst>
              <a:ext uri="{FF2B5EF4-FFF2-40B4-BE49-F238E27FC236}">
                <a16:creationId xmlns:a16="http://schemas.microsoft.com/office/drawing/2014/main" id="{A6349ABB-008D-8A4A-B124-57FBCDDAA7D1}"/>
              </a:ext>
            </a:extLst>
          </p:cNvPr>
          <p:cNvSpPr txBox="1"/>
          <p:nvPr/>
        </p:nvSpPr>
        <p:spPr>
          <a:xfrm>
            <a:off x="3466170" y="5710697"/>
            <a:ext cx="2172087" cy="369332"/>
          </a:xfrm>
          <a:prstGeom prst="rect">
            <a:avLst/>
          </a:prstGeom>
          <a:noFill/>
        </p:spPr>
        <p:txBody>
          <a:bodyPr wrap="square" rtlCol="0">
            <a:spAutoFit/>
          </a:bodyPr>
          <a:lstStyle/>
          <a:p>
            <a:r>
              <a:rPr lang="en-GB" dirty="0"/>
              <a:t>Again, wrong one</a:t>
            </a:r>
          </a:p>
        </p:txBody>
      </p:sp>
      <p:pic>
        <p:nvPicPr>
          <p:cNvPr id="11" name="Picture 10">
            <a:extLst>
              <a:ext uri="{FF2B5EF4-FFF2-40B4-BE49-F238E27FC236}">
                <a16:creationId xmlns:a16="http://schemas.microsoft.com/office/drawing/2014/main" id="{A5AEBF34-B674-7848-8D1C-C1DA71AD140A}"/>
              </a:ext>
            </a:extLst>
          </p:cNvPr>
          <p:cNvPicPr>
            <a:picLocks noChangeAspect="1"/>
          </p:cNvPicPr>
          <p:nvPr/>
        </p:nvPicPr>
        <p:blipFill>
          <a:blip r:embed="rId5"/>
          <a:stretch>
            <a:fillRect/>
          </a:stretch>
        </p:blipFill>
        <p:spPr>
          <a:xfrm>
            <a:off x="3331916" y="4544628"/>
            <a:ext cx="1739566" cy="1054612"/>
          </a:xfrm>
          <a:prstGeom prst="rect">
            <a:avLst/>
          </a:prstGeom>
        </p:spPr>
      </p:pic>
      <p:sp>
        <p:nvSpPr>
          <p:cNvPr id="13" name="Rectangle 12">
            <a:extLst>
              <a:ext uri="{FF2B5EF4-FFF2-40B4-BE49-F238E27FC236}">
                <a16:creationId xmlns:a16="http://schemas.microsoft.com/office/drawing/2014/main" id="{AC12DC3C-CBC6-0544-81C2-C763618F41BE}"/>
              </a:ext>
            </a:extLst>
          </p:cNvPr>
          <p:cNvSpPr/>
          <p:nvPr/>
        </p:nvSpPr>
        <p:spPr>
          <a:xfrm>
            <a:off x="641272" y="4428355"/>
            <a:ext cx="1224181" cy="369332"/>
          </a:xfrm>
          <a:prstGeom prst="rect">
            <a:avLst/>
          </a:prstGeom>
        </p:spPr>
        <p:txBody>
          <a:bodyPr wrap="none">
            <a:spAutoFit/>
          </a:bodyPr>
          <a:lstStyle/>
          <a:p>
            <a:r>
              <a:rPr lang="en-GB" dirty="0"/>
              <a:t>Wrong one</a:t>
            </a:r>
          </a:p>
        </p:txBody>
      </p:sp>
      <p:pic>
        <p:nvPicPr>
          <p:cNvPr id="14" name="Picture 13">
            <a:extLst>
              <a:ext uri="{FF2B5EF4-FFF2-40B4-BE49-F238E27FC236}">
                <a16:creationId xmlns:a16="http://schemas.microsoft.com/office/drawing/2014/main" id="{F5C0115B-AA93-624A-BA1A-B460D1AC46EA}"/>
              </a:ext>
            </a:extLst>
          </p:cNvPr>
          <p:cNvPicPr>
            <a:picLocks noChangeAspect="1"/>
          </p:cNvPicPr>
          <p:nvPr/>
        </p:nvPicPr>
        <p:blipFill>
          <a:blip r:embed="rId6"/>
          <a:stretch>
            <a:fillRect/>
          </a:stretch>
        </p:blipFill>
        <p:spPr>
          <a:xfrm>
            <a:off x="8466783" y="5103940"/>
            <a:ext cx="3238500" cy="990600"/>
          </a:xfrm>
          <a:prstGeom prst="rect">
            <a:avLst/>
          </a:prstGeom>
        </p:spPr>
      </p:pic>
      <p:sp>
        <p:nvSpPr>
          <p:cNvPr id="15" name="TextBox 14">
            <a:extLst>
              <a:ext uri="{FF2B5EF4-FFF2-40B4-BE49-F238E27FC236}">
                <a16:creationId xmlns:a16="http://schemas.microsoft.com/office/drawing/2014/main" id="{C2181A16-D208-474D-AD52-6E87B9DA61D9}"/>
              </a:ext>
            </a:extLst>
          </p:cNvPr>
          <p:cNvSpPr txBox="1"/>
          <p:nvPr/>
        </p:nvSpPr>
        <p:spPr>
          <a:xfrm>
            <a:off x="9533196" y="6146871"/>
            <a:ext cx="2172087" cy="369332"/>
          </a:xfrm>
          <a:prstGeom prst="rect">
            <a:avLst/>
          </a:prstGeom>
          <a:noFill/>
        </p:spPr>
        <p:txBody>
          <a:bodyPr wrap="square" rtlCol="0">
            <a:spAutoFit/>
          </a:bodyPr>
          <a:lstStyle/>
          <a:p>
            <a:r>
              <a:rPr lang="en-GB" dirty="0"/>
              <a:t>This one is right</a:t>
            </a:r>
          </a:p>
        </p:txBody>
      </p:sp>
    </p:spTree>
    <p:extLst>
      <p:ext uri="{BB962C8B-B14F-4D97-AF65-F5344CB8AC3E}">
        <p14:creationId xmlns:p14="http://schemas.microsoft.com/office/powerpoint/2010/main" val="7362241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F700A-92A0-DE4D-829F-FBBB20567E7B}"/>
              </a:ext>
            </a:extLst>
          </p:cNvPr>
          <p:cNvSpPr>
            <a:spLocks noGrp="1"/>
          </p:cNvSpPr>
          <p:nvPr>
            <p:ph type="title"/>
          </p:nvPr>
        </p:nvSpPr>
        <p:spPr/>
        <p:txBody>
          <a:bodyPr/>
          <a:lstStyle/>
          <a:p>
            <a:r>
              <a:rPr lang="en-GB" dirty="0"/>
              <a:t>Details</a:t>
            </a:r>
          </a:p>
        </p:txBody>
      </p:sp>
      <p:sp>
        <p:nvSpPr>
          <p:cNvPr id="3" name="Content Placeholder 2">
            <a:extLst>
              <a:ext uri="{FF2B5EF4-FFF2-40B4-BE49-F238E27FC236}">
                <a16:creationId xmlns:a16="http://schemas.microsoft.com/office/drawing/2014/main" id="{59DBDF4B-01FD-A945-B1A0-89B54D04E88C}"/>
              </a:ext>
            </a:extLst>
          </p:cNvPr>
          <p:cNvSpPr>
            <a:spLocks noGrp="1"/>
          </p:cNvSpPr>
          <p:nvPr>
            <p:ph idx="1"/>
          </p:nvPr>
        </p:nvSpPr>
        <p:spPr/>
        <p:txBody>
          <a:bodyPr>
            <a:normAutofit fontScale="85000" lnSpcReduction="20000"/>
          </a:bodyPr>
          <a:lstStyle/>
          <a:p>
            <a:r>
              <a:rPr lang="en-GB" dirty="0"/>
              <a:t>The aim of modelling is to get a model whose prediction matched the effects seen in the lab.</a:t>
            </a:r>
          </a:p>
          <a:p>
            <a:r>
              <a:rPr lang="en-GB" dirty="0"/>
              <a:t>Rosetta scores ∆G of the protein so will find the most stable version, which does not mean catalysis (cf. intermediate) or solubility at pH 7. Tag solubility may be a stronger factor say. Unfortunately, not much time has been spent modelling the variants in order to find what is the most accurate predictors.</a:t>
            </a:r>
          </a:p>
          <a:p>
            <a:r>
              <a:rPr lang="en-GB" dirty="0"/>
              <a:t>The Rosetta documentation covers the basics. The applications that are most useful are:</a:t>
            </a:r>
          </a:p>
          <a:p>
            <a:pPr lvl="0"/>
            <a:r>
              <a:rPr lang="en-GB" dirty="0"/>
              <a:t>Remodel: makes large scale changes, insertions, deletions and backbone wobbled mutants.</a:t>
            </a:r>
          </a:p>
          <a:p>
            <a:pPr lvl="0"/>
            <a:r>
              <a:rPr lang="en-GB" dirty="0"/>
              <a:t>Relax: wobbles the protein to find best score, including </a:t>
            </a:r>
            <a:r>
              <a:rPr lang="en-GB" dirty="0" err="1"/>
              <a:t>PyMol</a:t>
            </a:r>
            <a:r>
              <a:rPr lang="en-GB" dirty="0"/>
              <a:t> mutants say.</a:t>
            </a:r>
          </a:p>
          <a:p>
            <a:pPr lvl="0"/>
            <a:r>
              <a:rPr lang="en-GB" dirty="0" err="1"/>
              <a:t>Pmut_scan</a:t>
            </a:r>
            <a:r>
              <a:rPr lang="en-GB" dirty="0"/>
              <a:t>: gives the score for all possible single and double mutations, the output by default is –1 REU, but given a really bad negative threshold one gets a table of all mutants</a:t>
            </a:r>
          </a:p>
          <a:p>
            <a:endParaRPr lang="en-GB" dirty="0"/>
          </a:p>
        </p:txBody>
      </p:sp>
    </p:spTree>
    <p:extLst>
      <p:ext uri="{BB962C8B-B14F-4D97-AF65-F5344CB8AC3E}">
        <p14:creationId xmlns:p14="http://schemas.microsoft.com/office/powerpoint/2010/main" val="2955881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29DA5-5230-1D41-9F46-9D7DE33F1F97}"/>
              </a:ext>
            </a:extLst>
          </p:cNvPr>
          <p:cNvSpPr>
            <a:spLocks noGrp="1"/>
          </p:cNvSpPr>
          <p:nvPr>
            <p:ph type="title"/>
          </p:nvPr>
        </p:nvSpPr>
        <p:spPr/>
        <p:txBody>
          <a:bodyPr/>
          <a:lstStyle/>
          <a:p>
            <a:r>
              <a:rPr lang="en-GB" dirty="0"/>
              <a:t>Where is it?</a:t>
            </a:r>
          </a:p>
        </p:txBody>
      </p:sp>
      <p:sp>
        <p:nvSpPr>
          <p:cNvPr id="3" name="Content Placeholder 2">
            <a:extLst>
              <a:ext uri="{FF2B5EF4-FFF2-40B4-BE49-F238E27FC236}">
                <a16:creationId xmlns:a16="http://schemas.microsoft.com/office/drawing/2014/main" id="{3BE373F0-2A10-F542-AC6A-6B4BEC345E5E}"/>
              </a:ext>
            </a:extLst>
          </p:cNvPr>
          <p:cNvSpPr>
            <a:spLocks noGrp="1"/>
          </p:cNvSpPr>
          <p:nvPr>
            <p:ph idx="1"/>
          </p:nvPr>
        </p:nvSpPr>
        <p:spPr>
          <a:xfrm>
            <a:off x="1304693" y="1825625"/>
            <a:ext cx="10887307" cy="4351338"/>
          </a:xfrm>
        </p:spPr>
        <p:txBody>
          <a:bodyPr/>
          <a:lstStyle/>
          <a:p>
            <a:pPr marL="0" indent="0">
              <a:buNone/>
            </a:pPr>
            <a:r>
              <a:rPr lang="en-GB" sz="2000" dirty="0">
                <a:cs typeface="Courier New" panose="02070309020205020404" pitchFamily="49" charset="0"/>
              </a:rPr>
              <a:t>say </a:t>
            </a:r>
            <a:r>
              <a:rPr lang="en-GB" sz="2000" dirty="0" err="1">
                <a:cs typeface="Courier New" panose="02070309020205020404" pitchFamily="49" charset="0"/>
              </a:rPr>
              <a:t>pwd</a:t>
            </a:r>
            <a:r>
              <a:rPr lang="en-GB" sz="2000" dirty="0">
                <a:cs typeface="Courier New" panose="02070309020205020404" pitchFamily="49" charset="0"/>
              </a:rPr>
              <a:t> is somewhere/</a:t>
            </a:r>
            <a:r>
              <a:rPr lang="en-GB" sz="2000" dirty="0" err="1">
                <a:cs typeface="Courier New" panose="02070309020205020404" pitchFamily="49" charset="0"/>
              </a:rPr>
              <a:t>rosetta_workshop</a:t>
            </a:r>
            <a:r>
              <a:rPr lang="en-GB" sz="2000" dirty="0">
                <a:cs typeface="Courier New" panose="02070309020205020404" pitchFamily="49" charset="0"/>
              </a:rPr>
              <a:t>/</a:t>
            </a:r>
            <a:r>
              <a:rPr lang="en-GB" sz="2000" dirty="0" err="1">
                <a:cs typeface="Courier New" panose="02070309020205020404" pitchFamily="49" charset="0"/>
              </a:rPr>
              <a:t>spyC_test</a:t>
            </a:r>
            <a:r>
              <a:rPr lang="en-GB" sz="2000" dirty="0">
                <a:cs typeface="Courier New" panose="02070309020205020404" pitchFamily="49" charset="0"/>
              </a:rPr>
              <a:t> and somewhere/</a:t>
            </a:r>
            <a:r>
              <a:rPr lang="en-GB" sz="2000" dirty="0" err="1">
                <a:cs typeface="Courier New" panose="02070309020205020404" pitchFamily="49" charset="0"/>
              </a:rPr>
              <a:t>rosetta</a:t>
            </a:r>
            <a:endParaRPr lang="en-GB" sz="2000" dirty="0">
              <a:cs typeface="Courier New" panose="02070309020205020404" pitchFamily="49" charset="0"/>
            </a:endParaRPr>
          </a:p>
          <a:p>
            <a:pPr marL="0" indent="0">
              <a:buNone/>
            </a:pPr>
            <a:r>
              <a:rPr lang="en-GB" sz="2000" dirty="0">
                <a:latin typeface="Courier New" panose="02070309020205020404" pitchFamily="49" charset="0"/>
                <a:cs typeface="Courier New" panose="02070309020205020404" pitchFamily="49" charset="0"/>
              </a:rPr>
              <a:t>ROSETTAEXT=</a:t>
            </a:r>
            <a:r>
              <a:rPr lang="en-GB" sz="2000" dirty="0" err="1">
                <a:latin typeface="Courier New" panose="02070309020205020404" pitchFamily="49" charset="0"/>
                <a:cs typeface="Courier New" panose="02070309020205020404" pitchFamily="49" charset="0"/>
              </a:rPr>
              <a:t>static.macosclangrelease</a:t>
            </a:r>
            <a:endParaRPr lang="en-GB" sz="2000" dirty="0">
              <a:latin typeface="Courier New" panose="02070309020205020404" pitchFamily="49" charset="0"/>
              <a:cs typeface="Courier New" panose="02070309020205020404" pitchFamily="49" charset="0"/>
            </a:endParaRPr>
          </a:p>
          <a:p>
            <a:pPr marL="0" indent="0">
              <a:buNone/>
            </a:pPr>
            <a:r>
              <a:rPr lang="en-GB" sz="2000" dirty="0">
                <a:latin typeface="Courier New" panose="02070309020205020404" pitchFamily="49" charset="0"/>
                <a:cs typeface="Courier New" panose="02070309020205020404" pitchFamily="49" charset="0"/>
              </a:rPr>
              <a:t>ROSETTA=../../</a:t>
            </a:r>
            <a:r>
              <a:rPr lang="en-GB" sz="2000" dirty="0" err="1">
                <a:latin typeface="Courier New" panose="02070309020205020404" pitchFamily="49" charset="0"/>
                <a:cs typeface="Courier New" panose="02070309020205020404" pitchFamily="49" charset="0"/>
              </a:rPr>
              <a:t>rosetta</a:t>
            </a:r>
            <a:r>
              <a:rPr lang="en-GB" sz="2000" dirty="0">
                <a:latin typeface="Courier New" panose="02070309020205020404" pitchFamily="49" charset="0"/>
                <a:cs typeface="Courier New" panose="02070309020205020404" pitchFamily="49" charset="0"/>
              </a:rPr>
              <a:t>/main/source/bin/</a:t>
            </a:r>
          </a:p>
          <a:p>
            <a:pPr marL="0" indent="0">
              <a:buNone/>
            </a:pPr>
            <a:r>
              <a:rPr lang="en-GB" sz="2000" dirty="0">
                <a:latin typeface="Courier New" panose="02070309020205020404" pitchFamily="49" charset="0"/>
                <a:cs typeface="Courier New" panose="02070309020205020404" pitchFamily="49" charset="0"/>
              </a:rPr>
              <a:t>ROSETTADB=../../</a:t>
            </a:r>
            <a:r>
              <a:rPr lang="en-GB" sz="2000" dirty="0" err="1">
                <a:latin typeface="Courier New" panose="02070309020205020404" pitchFamily="49" charset="0"/>
                <a:cs typeface="Courier New" panose="02070309020205020404" pitchFamily="49" charset="0"/>
              </a:rPr>
              <a:t>rosetta</a:t>
            </a:r>
            <a:r>
              <a:rPr lang="en-GB" sz="2000" dirty="0">
                <a:latin typeface="Courier New" panose="02070309020205020404" pitchFamily="49" charset="0"/>
                <a:cs typeface="Courier New" panose="02070309020205020404" pitchFamily="49" charset="0"/>
              </a:rPr>
              <a:t>/main/database/</a:t>
            </a:r>
          </a:p>
          <a:p>
            <a:pPr marL="0" indent="0">
              <a:buNone/>
            </a:pPr>
            <a:r>
              <a:rPr lang="en-GB" sz="2000" dirty="0">
                <a:cs typeface="Courier New" panose="02070309020205020404" pitchFamily="49" charset="0"/>
              </a:rPr>
              <a:t>NB. Bad idea to have relative path, unless you are using external drive, here just example</a:t>
            </a:r>
          </a:p>
          <a:p>
            <a:pPr marL="0" indent="0">
              <a:buNone/>
            </a:pPr>
            <a:r>
              <a:rPr lang="en-GB" sz="2000" dirty="0">
                <a:cs typeface="Courier New" panose="02070309020205020404" pitchFamily="49" charset="0"/>
              </a:rPr>
              <a:t>run thusly:</a:t>
            </a:r>
          </a:p>
          <a:p>
            <a:pPr marL="0" indent="0">
              <a:buNone/>
            </a:pPr>
            <a:r>
              <a:rPr lang="en-GB" sz="2000" dirty="0">
                <a:latin typeface="Courier New" panose="02070309020205020404" pitchFamily="49" charset="0"/>
                <a:cs typeface="Courier New" panose="02070309020205020404" pitchFamily="49" charset="0"/>
              </a:rPr>
              <a:t>$ROSETTA/</a:t>
            </a:r>
            <a:r>
              <a:rPr lang="en-GB" sz="2000" dirty="0" err="1">
                <a:latin typeface="Courier New" panose="02070309020205020404" pitchFamily="49" charset="0"/>
                <a:cs typeface="Courier New" panose="02070309020205020404" pitchFamily="49" charset="0"/>
              </a:rPr>
              <a:t>relax.$ROSETTAEXT</a:t>
            </a:r>
            <a:endParaRPr lang="en-GB" sz="2000" dirty="0">
              <a:latin typeface="Courier New" panose="02070309020205020404" pitchFamily="49" charset="0"/>
              <a:cs typeface="Courier New" panose="02070309020205020404" pitchFamily="49" charset="0"/>
            </a:endParaRPr>
          </a:p>
          <a:p>
            <a:pPr marL="0" indent="0">
              <a:buNone/>
            </a:pPr>
            <a:r>
              <a:rPr lang="en-GB" sz="2000" dirty="0">
                <a:latin typeface="Courier New" panose="02070309020205020404" pitchFamily="49" charset="0"/>
                <a:cs typeface="Courier New" panose="02070309020205020404" pitchFamily="49" charset="0"/>
              </a:rPr>
              <a:t>	-database $ROSETTADB</a:t>
            </a:r>
          </a:p>
          <a:p>
            <a:pPr marL="0" indent="0">
              <a:buNone/>
            </a:pPr>
            <a:r>
              <a:rPr lang="en-GB" sz="2000" dirty="0">
                <a:latin typeface="Courier New" panose="02070309020205020404" pitchFamily="49" charset="0"/>
                <a:cs typeface="Courier New" panose="02070309020205020404" pitchFamily="49" charset="0"/>
              </a:rPr>
              <a:t>	–s </a:t>
            </a:r>
            <a:r>
              <a:rPr lang="en-GB" sz="2000" dirty="0" err="1">
                <a:latin typeface="Courier New" panose="02070309020205020404" pitchFamily="49" charset="0"/>
                <a:cs typeface="Courier New" panose="02070309020205020404" pitchFamily="49" charset="0"/>
              </a:rPr>
              <a:t>structure.pdb</a:t>
            </a:r>
            <a:endParaRPr lang="en-GB" sz="2000" dirty="0">
              <a:latin typeface="Courier New" panose="02070309020205020404" pitchFamily="49" charset="0"/>
              <a:cs typeface="Courier New" panose="02070309020205020404" pitchFamily="49" charset="0"/>
            </a:endParaRPr>
          </a:p>
          <a:p>
            <a:pPr marL="0" indent="0">
              <a:buNone/>
            </a:pPr>
            <a:r>
              <a:rPr lang="en-GB" sz="2000" dirty="0">
                <a:latin typeface="Courier New" panose="02070309020205020404" pitchFamily="49" charset="0"/>
                <a:cs typeface="Courier New" panose="02070309020205020404" pitchFamily="49" charset="0"/>
              </a:rPr>
              <a:t>	@</a:t>
            </a:r>
            <a:r>
              <a:rPr lang="en-GB" sz="2000" dirty="0" err="1">
                <a:latin typeface="Courier New" panose="02070309020205020404" pitchFamily="49" charset="0"/>
                <a:cs typeface="Courier New" panose="02070309020205020404" pitchFamily="49" charset="0"/>
              </a:rPr>
              <a:t>FileWithArgs</a:t>
            </a:r>
            <a:endParaRPr lang="en-GB" sz="2000" dirty="0">
              <a:latin typeface="Courier New" panose="02070309020205020404" pitchFamily="49" charset="0"/>
              <a:cs typeface="Courier New" panose="02070309020205020404" pitchFamily="49" charset="0"/>
            </a:endParaRPr>
          </a:p>
          <a:p>
            <a:endParaRPr lang="en-GB" dirty="0"/>
          </a:p>
        </p:txBody>
      </p:sp>
    </p:spTree>
    <p:extLst>
      <p:ext uri="{BB962C8B-B14F-4D97-AF65-F5344CB8AC3E}">
        <p14:creationId xmlns:p14="http://schemas.microsoft.com/office/powerpoint/2010/main" val="2433916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A2334-52CA-F545-819B-08EE0226D14D}"/>
              </a:ext>
            </a:extLst>
          </p:cNvPr>
          <p:cNvSpPr>
            <a:spLocks noGrp="1"/>
          </p:cNvSpPr>
          <p:nvPr>
            <p:ph type="title"/>
          </p:nvPr>
        </p:nvSpPr>
        <p:spPr/>
        <p:txBody>
          <a:bodyPr/>
          <a:lstStyle/>
          <a:p>
            <a:r>
              <a:rPr lang="en-GB" dirty="0"/>
              <a:t>Relax</a:t>
            </a:r>
          </a:p>
        </p:txBody>
      </p:sp>
      <p:sp>
        <p:nvSpPr>
          <p:cNvPr id="3" name="Content Placeholder 2">
            <a:extLst>
              <a:ext uri="{FF2B5EF4-FFF2-40B4-BE49-F238E27FC236}">
                <a16:creationId xmlns:a16="http://schemas.microsoft.com/office/drawing/2014/main" id="{9358BB30-3885-6E43-A30E-415AD0C6FAA8}"/>
              </a:ext>
            </a:extLst>
          </p:cNvPr>
          <p:cNvSpPr>
            <a:spLocks noGrp="1"/>
          </p:cNvSpPr>
          <p:nvPr>
            <p:ph idx="1"/>
          </p:nvPr>
        </p:nvSpPr>
        <p:spPr>
          <a:xfrm>
            <a:off x="838200" y="1825626"/>
            <a:ext cx="10515600" cy="471526"/>
          </a:xfrm>
        </p:spPr>
        <p:txBody>
          <a:bodyPr>
            <a:normAutofit lnSpcReduction="10000"/>
          </a:bodyPr>
          <a:lstStyle/>
          <a:p>
            <a:r>
              <a:rPr lang="en-GB" dirty="0"/>
              <a:t>Minimises the energy with small movements (backbone too)</a:t>
            </a:r>
          </a:p>
        </p:txBody>
      </p:sp>
      <p:sp>
        <p:nvSpPr>
          <p:cNvPr id="5" name="Alternate Process 4">
            <a:extLst>
              <a:ext uri="{FF2B5EF4-FFF2-40B4-BE49-F238E27FC236}">
                <a16:creationId xmlns:a16="http://schemas.microsoft.com/office/drawing/2014/main" id="{4C5EE087-8FD7-E042-A79A-57A239070451}"/>
              </a:ext>
            </a:extLst>
          </p:cNvPr>
          <p:cNvSpPr/>
          <p:nvPr/>
        </p:nvSpPr>
        <p:spPr>
          <a:xfrm>
            <a:off x="895596" y="6371275"/>
            <a:ext cx="10343408" cy="369332"/>
          </a:xfrm>
          <a:prstGeom prst="flowChartAlternateProcess">
            <a:avLst/>
          </a:prstGeom>
          <a:solidFill>
            <a:schemeClr val="accent2">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6" name="Content Placeholder 6">
            <a:extLst>
              <a:ext uri="{FF2B5EF4-FFF2-40B4-BE49-F238E27FC236}">
                <a16:creationId xmlns:a16="http://schemas.microsoft.com/office/drawing/2014/main" id="{6A45FCA6-7805-504A-BBC3-4535E5F3EEE7}"/>
              </a:ext>
            </a:extLst>
          </p:cNvPr>
          <p:cNvPicPr>
            <a:picLocks noChangeAspect="1"/>
          </p:cNvPicPr>
          <p:nvPr/>
        </p:nvPicPr>
        <p:blipFill>
          <a:blip r:embed="rId2"/>
          <a:stretch>
            <a:fillRect/>
          </a:stretch>
        </p:blipFill>
        <p:spPr>
          <a:xfrm>
            <a:off x="1026224" y="6395025"/>
            <a:ext cx="338952" cy="338952"/>
          </a:xfrm>
          <a:prstGeom prst="rect">
            <a:avLst/>
          </a:prstGeom>
        </p:spPr>
      </p:pic>
      <p:sp>
        <p:nvSpPr>
          <p:cNvPr id="7" name="Rectangle 6">
            <a:extLst>
              <a:ext uri="{FF2B5EF4-FFF2-40B4-BE49-F238E27FC236}">
                <a16:creationId xmlns:a16="http://schemas.microsoft.com/office/drawing/2014/main" id="{D991DDE0-FFDE-ED49-96F6-3CDECFF95DEC}"/>
              </a:ext>
            </a:extLst>
          </p:cNvPr>
          <p:cNvSpPr/>
          <p:nvPr/>
        </p:nvSpPr>
        <p:spPr>
          <a:xfrm>
            <a:off x="1521030" y="6371275"/>
            <a:ext cx="9832770" cy="369332"/>
          </a:xfrm>
          <a:prstGeom prst="rect">
            <a:avLst/>
          </a:prstGeom>
        </p:spPr>
        <p:txBody>
          <a:bodyPr wrap="square">
            <a:spAutoFit/>
          </a:bodyPr>
          <a:lstStyle/>
          <a:p>
            <a:r>
              <a:rPr lang="en-GB" dirty="0"/>
              <a:t>https://</a:t>
            </a:r>
            <a:r>
              <a:rPr lang="en-GB" dirty="0" err="1"/>
              <a:t>www.rosettacommons.org</a:t>
            </a:r>
            <a:r>
              <a:rPr lang="en-GB" dirty="0"/>
              <a:t>/docs/latest/</a:t>
            </a:r>
            <a:r>
              <a:rPr lang="en-GB" dirty="0" err="1"/>
              <a:t>application_documentation</a:t>
            </a:r>
            <a:r>
              <a:rPr lang="en-GB" dirty="0"/>
              <a:t>/</a:t>
            </a:r>
            <a:r>
              <a:rPr lang="en-GB" dirty="0" err="1"/>
              <a:t>structure_prediction</a:t>
            </a:r>
            <a:r>
              <a:rPr lang="en-GB" dirty="0"/>
              <a:t>/relax</a:t>
            </a:r>
          </a:p>
        </p:txBody>
      </p:sp>
      <p:sp>
        <p:nvSpPr>
          <p:cNvPr id="4" name="TextBox 3">
            <a:extLst>
              <a:ext uri="{FF2B5EF4-FFF2-40B4-BE49-F238E27FC236}">
                <a16:creationId xmlns:a16="http://schemas.microsoft.com/office/drawing/2014/main" id="{45EDAD74-E917-EF49-9F9E-A3BECF0AD7EF}"/>
              </a:ext>
            </a:extLst>
          </p:cNvPr>
          <p:cNvSpPr txBox="1"/>
          <p:nvPr/>
        </p:nvSpPr>
        <p:spPr>
          <a:xfrm>
            <a:off x="838200" y="2297152"/>
            <a:ext cx="5071946" cy="2585323"/>
          </a:xfrm>
          <a:prstGeom prst="rect">
            <a:avLst/>
          </a:prstGeom>
          <a:noFill/>
        </p:spPr>
        <p:txBody>
          <a:bodyPr wrap="square" rtlCol="0">
            <a:spAutoFit/>
          </a:bodyPr>
          <a:lstStyle/>
          <a:p>
            <a:r>
              <a:rPr lang="en-GB" dirty="0">
                <a:cs typeface="Courier New" panose="02070309020205020404" pitchFamily="49" charset="0"/>
              </a:rPr>
              <a:t>Must haves</a:t>
            </a:r>
          </a:p>
          <a:p>
            <a:r>
              <a:rPr lang="en-GB" dirty="0">
                <a:latin typeface="Courier New" panose="02070309020205020404" pitchFamily="49" charset="0"/>
                <a:cs typeface="Courier New" panose="02070309020205020404" pitchFamily="49" charset="0"/>
              </a:rPr>
              <a:t>-ex1</a:t>
            </a:r>
          </a:p>
          <a:p>
            <a:r>
              <a:rPr lang="en-GB" dirty="0">
                <a:latin typeface="Courier New" panose="02070309020205020404" pitchFamily="49" charset="0"/>
                <a:cs typeface="Courier New" panose="02070309020205020404" pitchFamily="49" charset="0"/>
              </a:rPr>
              <a:t>-ex1aro</a:t>
            </a:r>
          </a:p>
          <a:p>
            <a:r>
              <a:rPr lang="en-GB" dirty="0">
                <a:latin typeface="Courier New" panose="02070309020205020404" pitchFamily="49" charset="0"/>
                <a:cs typeface="Courier New" panose="02070309020205020404" pitchFamily="49" charset="0"/>
              </a:rPr>
              <a:t>-ex2</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extrachi_cutoff</a:t>
            </a:r>
            <a:r>
              <a:rPr lang="en-GB" dirty="0">
                <a:latin typeface="Courier New" panose="02070309020205020404" pitchFamily="49" charset="0"/>
                <a:cs typeface="Courier New" panose="02070309020205020404" pitchFamily="49" charset="0"/>
              </a:rPr>
              <a:t> 1</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relax:thorough</a:t>
            </a:r>
            <a:endParaRPr lang="en-GB" dirty="0">
              <a:latin typeface="Courier New" panose="02070309020205020404" pitchFamily="49" charset="0"/>
              <a:cs typeface="Courier New" panose="02070309020205020404" pitchFamily="49" charset="0"/>
            </a:endParaRPr>
          </a:p>
          <a:p>
            <a:r>
              <a:rPr lang="en-GB" dirty="0">
                <a:solidFill>
                  <a:schemeClr val="accent5"/>
                </a:solidFill>
                <a:latin typeface="Courier New" panose="02070309020205020404" pitchFamily="49" charset="0"/>
                <a:cs typeface="Courier New" panose="02070309020205020404" pitchFamily="49" charset="0"/>
              </a:rPr>
              <a:t>-</a:t>
            </a:r>
            <a:r>
              <a:rPr lang="en-GB" dirty="0" err="1">
                <a:solidFill>
                  <a:schemeClr val="accent5"/>
                </a:solidFill>
                <a:latin typeface="Courier New" panose="02070309020205020404" pitchFamily="49" charset="0"/>
                <a:cs typeface="Courier New" panose="02070309020205020404" pitchFamily="49" charset="0"/>
              </a:rPr>
              <a:t>no_optH</a:t>
            </a:r>
            <a:r>
              <a:rPr lang="en-GB" dirty="0">
                <a:solidFill>
                  <a:schemeClr val="accent5"/>
                </a:solidFill>
                <a:latin typeface="Courier New" panose="02070309020205020404" pitchFamily="49" charset="0"/>
                <a:cs typeface="Courier New" panose="02070309020205020404" pitchFamily="49" charset="0"/>
              </a:rPr>
              <a:t> false</a:t>
            </a:r>
            <a:br>
              <a:rPr lang="en-GB" dirty="0">
                <a:latin typeface="Courier New" panose="02070309020205020404" pitchFamily="49" charset="0"/>
                <a:cs typeface="Courier New" panose="02070309020205020404" pitchFamily="49" charset="0"/>
              </a:rPr>
            </a:br>
            <a:endParaRPr lang="en-GB" dirty="0">
              <a:latin typeface="Courier New" panose="02070309020205020404" pitchFamily="49" charset="0"/>
              <a:cs typeface="Courier New" panose="02070309020205020404" pitchFamily="49" charset="0"/>
            </a:endParaRPr>
          </a:p>
          <a:p>
            <a:endParaRPr lang="en-GB" dirty="0"/>
          </a:p>
        </p:txBody>
      </p:sp>
      <p:sp>
        <p:nvSpPr>
          <p:cNvPr id="8" name="TextBox 7">
            <a:extLst>
              <a:ext uri="{FF2B5EF4-FFF2-40B4-BE49-F238E27FC236}">
                <a16:creationId xmlns:a16="http://schemas.microsoft.com/office/drawing/2014/main" id="{6FF7320E-C76F-4842-B955-82EB91E6F835}"/>
              </a:ext>
            </a:extLst>
          </p:cNvPr>
          <p:cNvSpPr txBox="1"/>
          <p:nvPr/>
        </p:nvSpPr>
        <p:spPr>
          <a:xfrm>
            <a:off x="909571" y="4338338"/>
            <a:ext cx="5071946" cy="1754326"/>
          </a:xfrm>
          <a:prstGeom prst="rect">
            <a:avLst/>
          </a:prstGeom>
          <a:noFill/>
        </p:spPr>
        <p:txBody>
          <a:bodyPr wrap="square" rtlCol="0">
            <a:spAutoFit/>
          </a:bodyPr>
          <a:lstStyle/>
          <a:p>
            <a:r>
              <a:rPr lang="en-GB" dirty="0">
                <a:cs typeface="Courier New" panose="02070309020205020404" pitchFamily="49" charset="0"/>
              </a:rPr>
              <a:t>Maybes</a:t>
            </a:r>
          </a:p>
          <a:p>
            <a:r>
              <a:rPr lang="en-GB" dirty="0">
                <a:latin typeface="Courier New" panose="02070309020205020404" pitchFamily="49" charset="0"/>
                <a:cs typeface="Courier New" panose="02070309020205020404" pitchFamily="49" charset="0"/>
              </a:rPr>
              <a:t>-mute basic core</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out:overwrite</a:t>
            </a:r>
            <a:r>
              <a:rPr lang="en-GB" dirty="0">
                <a:latin typeface="Courier New" panose="02070309020205020404" pitchFamily="49" charset="0"/>
                <a:cs typeface="Courier New" panose="02070309020205020404" pitchFamily="49" charset="0"/>
              </a:rPr>
              <a:t> true</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out:prefix</a:t>
            </a:r>
            <a:r>
              <a:rPr lang="en-GB" dirty="0">
                <a:latin typeface="Courier New" panose="02070309020205020404" pitchFamily="49" charset="0"/>
                <a:cs typeface="Courier New" panose="02070309020205020404" pitchFamily="49" charset="0"/>
              </a:rPr>
              <a:t> something-</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out:suffix</a:t>
            </a:r>
            <a:r>
              <a:rPr lang="en-GB" dirty="0">
                <a:latin typeface="Courier New" panose="02070309020205020404" pitchFamily="49" charset="0"/>
                <a:cs typeface="Courier New" panose="02070309020205020404" pitchFamily="49" charset="0"/>
              </a:rPr>
              <a:t> –something</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nstruct</a:t>
            </a:r>
            <a:r>
              <a:rPr lang="en-GB" dirty="0">
                <a:latin typeface="Courier New" panose="02070309020205020404" pitchFamily="49" charset="0"/>
                <a:cs typeface="Courier New" panose="02070309020205020404" pitchFamily="49" charset="0"/>
              </a:rPr>
              <a:t> 10</a:t>
            </a:r>
          </a:p>
        </p:txBody>
      </p:sp>
      <p:sp>
        <p:nvSpPr>
          <p:cNvPr id="10" name="TextBox 9">
            <a:extLst>
              <a:ext uri="{FF2B5EF4-FFF2-40B4-BE49-F238E27FC236}">
                <a16:creationId xmlns:a16="http://schemas.microsoft.com/office/drawing/2014/main" id="{39F4BA5C-BA44-4F47-B6C6-ED65D6624232}"/>
              </a:ext>
            </a:extLst>
          </p:cNvPr>
          <p:cNvSpPr txBox="1"/>
          <p:nvPr/>
        </p:nvSpPr>
        <p:spPr>
          <a:xfrm>
            <a:off x="5207620" y="2963306"/>
            <a:ext cx="5651590" cy="1477328"/>
          </a:xfrm>
          <a:prstGeom prst="rect">
            <a:avLst/>
          </a:prstGeom>
          <a:noFill/>
        </p:spPr>
        <p:txBody>
          <a:bodyPr wrap="square" rtlCol="0">
            <a:spAutoFit/>
          </a:bodyPr>
          <a:lstStyle/>
          <a:p>
            <a:r>
              <a:rPr lang="en-GB" dirty="0">
                <a:cs typeface="Courier New" panose="02070309020205020404" pitchFamily="49" charset="0"/>
              </a:rPr>
              <a:t>Catchers (will </a:t>
            </a:r>
            <a:r>
              <a:rPr lang="en-GB" dirty="0" err="1">
                <a:cs typeface="Courier New" panose="02070309020205020404" pitchFamily="49" charset="0"/>
              </a:rPr>
              <a:t>extain</a:t>
            </a:r>
            <a:r>
              <a:rPr lang="en-GB" dirty="0">
                <a:cs typeface="Courier New" panose="02070309020205020404" pitchFamily="49" charset="0"/>
              </a:rPr>
              <a:t> next slides)</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in:file:extra_res_fa</a:t>
            </a:r>
            <a:r>
              <a:rPr lang="en-GB" dirty="0">
                <a:latin typeface="Courier New" panose="02070309020205020404" pitchFamily="49" charset="0"/>
                <a:cs typeface="Courier New" panose="02070309020205020404" pitchFamily="49" charset="0"/>
              </a:rPr>
              <a:t> </a:t>
            </a:r>
            <a:r>
              <a:rPr lang="en-GB" dirty="0" err="1">
                <a:latin typeface="Courier New" panose="02070309020205020404" pitchFamily="49" charset="0"/>
                <a:cs typeface="Courier New" panose="02070309020205020404" pitchFamily="49" charset="0"/>
              </a:rPr>
              <a:t>GLH.params</a:t>
            </a:r>
            <a:endParaRPr lang="en-GB" dirty="0">
              <a:latin typeface="Courier New" panose="02070309020205020404" pitchFamily="49" charset="0"/>
              <a:cs typeface="Courier New" panose="02070309020205020404" pitchFamily="49" charset="0"/>
            </a:endParaRPr>
          </a:p>
          <a:p>
            <a:r>
              <a:rPr lang="en-GB" dirty="0">
                <a:solidFill>
                  <a:schemeClr val="accent2"/>
                </a:solidFill>
                <a:latin typeface="Courier New" panose="02070309020205020404" pitchFamily="49" charset="0"/>
                <a:cs typeface="Courier New" panose="02070309020205020404" pitchFamily="49" charset="0"/>
              </a:rPr>
              <a:t>-</a:t>
            </a:r>
            <a:r>
              <a:rPr lang="en-GB" dirty="0" err="1">
                <a:solidFill>
                  <a:schemeClr val="accent2"/>
                </a:solidFill>
                <a:latin typeface="Courier New" panose="02070309020205020404" pitchFamily="49" charset="0"/>
                <a:cs typeface="Courier New" panose="02070309020205020404" pitchFamily="49" charset="0"/>
              </a:rPr>
              <a:t>extra_res_cen</a:t>
            </a:r>
            <a:r>
              <a:rPr lang="en-GB" dirty="0">
                <a:solidFill>
                  <a:schemeClr val="accent2"/>
                </a:solidFill>
                <a:latin typeface="Courier New" panose="02070309020205020404" pitchFamily="49" charset="0"/>
                <a:cs typeface="Courier New" panose="02070309020205020404" pitchFamily="49" charset="0"/>
              </a:rPr>
              <a:t> </a:t>
            </a:r>
            <a:r>
              <a:rPr lang="en-GB" dirty="0" err="1">
                <a:solidFill>
                  <a:schemeClr val="accent2"/>
                </a:solidFill>
                <a:latin typeface="Courier New" panose="02070309020205020404" pitchFamily="49" charset="0"/>
                <a:cs typeface="Courier New" panose="02070309020205020404" pitchFamily="49" charset="0"/>
              </a:rPr>
              <a:t>GLH.params</a:t>
            </a:r>
            <a:endParaRPr lang="en-GB" dirty="0">
              <a:solidFill>
                <a:schemeClr val="accent2"/>
              </a:solidFill>
              <a:latin typeface="Courier New" panose="02070309020205020404" pitchFamily="49" charset="0"/>
              <a:cs typeface="Courier New" panose="02070309020205020404" pitchFamily="49" charset="0"/>
            </a:endParaRP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constraints:cst_fa_file</a:t>
            </a:r>
            <a:r>
              <a:rPr lang="en-GB" dirty="0">
                <a:latin typeface="Courier New" panose="02070309020205020404" pitchFamily="49" charset="0"/>
                <a:cs typeface="Courier New" panose="02070309020205020404" pitchFamily="49" charset="0"/>
              </a:rPr>
              <a:t> </a:t>
            </a:r>
            <a:r>
              <a:rPr lang="en-GB" dirty="0" err="1">
                <a:latin typeface="Courier New" panose="02070309020205020404" pitchFamily="49" charset="0"/>
                <a:cs typeface="Courier New" panose="02070309020205020404" pitchFamily="49" charset="0"/>
              </a:rPr>
              <a:t>iso.fixer.cst</a:t>
            </a:r>
            <a:endParaRPr lang="en-GB" dirty="0">
              <a:latin typeface="Courier New" panose="02070309020205020404" pitchFamily="49" charset="0"/>
              <a:cs typeface="Courier New" panose="02070309020205020404" pitchFamily="49" charset="0"/>
            </a:endParaRP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constraints:cst_fa_weight</a:t>
            </a:r>
            <a:r>
              <a:rPr lang="en-GB" dirty="0">
                <a:latin typeface="Courier New" panose="02070309020205020404" pitchFamily="49" charset="0"/>
                <a:cs typeface="Courier New" panose="02070309020205020404" pitchFamily="49" charset="0"/>
              </a:rPr>
              <a:t> 5</a:t>
            </a:r>
          </a:p>
        </p:txBody>
      </p:sp>
      <p:sp>
        <p:nvSpPr>
          <p:cNvPr id="11" name="Oval Callout 10">
            <a:extLst>
              <a:ext uri="{FF2B5EF4-FFF2-40B4-BE49-F238E27FC236}">
                <a16:creationId xmlns:a16="http://schemas.microsoft.com/office/drawing/2014/main" id="{EE1B8D22-6CEB-1349-BB49-6D4482BF50EC}"/>
              </a:ext>
            </a:extLst>
          </p:cNvPr>
          <p:cNvSpPr/>
          <p:nvPr/>
        </p:nvSpPr>
        <p:spPr>
          <a:xfrm>
            <a:off x="9010186" y="4957650"/>
            <a:ext cx="3181814" cy="1148444"/>
          </a:xfrm>
          <a:prstGeom prst="wedgeEllipseCallout">
            <a:avLst>
              <a:gd name="adj1" fmla="val -57190"/>
              <a:gd name="adj2" fmla="val -15694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Play it safe… unneeded </a:t>
            </a:r>
            <a:r>
              <a:rPr lang="en-GB" dirty="0" err="1"/>
              <a:t>args</a:t>
            </a:r>
            <a:r>
              <a:rPr lang="en-GB" dirty="0"/>
              <a:t> get ignored</a:t>
            </a:r>
          </a:p>
        </p:txBody>
      </p:sp>
    </p:spTree>
    <p:extLst>
      <p:ext uri="{BB962C8B-B14F-4D97-AF65-F5344CB8AC3E}">
        <p14:creationId xmlns:p14="http://schemas.microsoft.com/office/powerpoint/2010/main" val="3725754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Alternate Process 7">
            <a:extLst>
              <a:ext uri="{FF2B5EF4-FFF2-40B4-BE49-F238E27FC236}">
                <a16:creationId xmlns:a16="http://schemas.microsoft.com/office/drawing/2014/main" id="{76C2FC78-7E2D-8647-80E4-375A528A44AE}"/>
              </a:ext>
            </a:extLst>
          </p:cNvPr>
          <p:cNvSpPr/>
          <p:nvPr/>
        </p:nvSpPr>
        <p:spPr>
          <a:xfrm>
            <a:off x="1674421" y="6395300"/>
            <a:ext cx="8526483" cy="369332"/>
          </a:xfrm>
          <a:prstGeom prst="flowChartAlternateProcess">
            <a:avLst/>
          </a:prstGeom>
          <a:solidFill>
            <a:schemeClr val="accent2">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B4F6F383-1B49-BB44-9EEB-D2E9994F3A05}"/>
              </a:ext>
            </a:extLst>
          </p:cNvPr>
          <p:cNvSpPr>
            <a:spLocks noGrp="1"/>
          </p:cNvSpPr>
          <p:nvPr>
            <p:ph type="title"/>
          </p:nvPr>
        </p:nvSpPr>
        <p:spPr/>
        <p:txBody>
          <a:bodyPr/>
          <a:lstStyle/>
          <a:p>
            <a:r>
              <a:rPr lang="en-GB" dirty="0"/>
              <a:t>Score</a:t>
            </a:r>
          </a:p>
        </p:txBody>
      </p:sp>
      <p:pic>
        <p:nvPicPr>
          <p:cNvPr id="7" name="Content Placeholder 6">
            <a:extLst>
              <a:ext uri="{FF2B5EF4-FFF2-40B4-BE49-F238E27FC236}">
                <a16:creationId xmlns:a16="http://schemas.microsoft.com/office/drawing/2014/main" id="{CA8AC6EB-536C-5948-A12A-5C1E10B78B95}"/>
              </a:ext>
            </a:extLst>
          </p:cNvPr>
          <p:cNvPicPr>
            <a:picLocks noGrp="1" noChangeAspect="1"/>
          </p:cNvPicPr>
          <p:nvPr>
            <p:ph idx="1"/>
          </p:nvPr>
        </p:nvPicPr>
        <p:blipFill>
          <a:blip r:embed="rId2"/>
          <a:stretch>
            <a:fillRect/>
          </a:stretch>
        </p:blipFill>
        <p:spPr>
          <a:xfrm>
            <a:off x="1805049" y="6419050"/>
            <a:ext cx="338952" cy="338952"/>
          </a:xfrm>
        </p:spPr>
      </p:pic>
      <p:sp>
        <p:nvSpPr>
          <p:cNvPr id="5" name="Rectangle 4">
            <a:extLst>
              <a:ext uri="{FF2B5EF4-FFF2-40B4-BE49-F238E27FC236}">
                <a16:creationId xmlns:a16="http://schemas.microsoft.com/office/drawing/2014/main" id="{1B6157A8-8EE0-D94E-8D86-3F4DA32898D2}"/>
              </a:ext>
            </a:extLst>
          </p:cNvPr>
          <p:cNvSpPr/>
          <p:nvPr/>
        </p:nvSpPr>
        <p:spPr>
          <a:xfrm>
            <a:off x="2359230" y="6395300"/>
            <a:ext cx="8091055" cy="369332"/>
          </a:xfrm>
          <a:prstGeom prst="rect">
            <a:avLst/>
          </a:prstGeom>
        </p:spPr>
        <p:txBody>
          <a:bodyPr wrap="square">
            <a:spAutoFit/>
          </a:bodyPr>
          <a:lstStyle/>
          <a:p>
            <a:r>
              <a:rPr lang="en-GB" dirty="0"/>
              <a:t>https://</a:t>
            </a:r>
            <a:r>
              <a:rPr lang="en-GB" dirty="0" err="1"/>
              <a:t>www.rosettacommons.org</a:t>
            </a:r>
            <a:r>
              <a:rPr lang="en-GB" dirty="0"/>
              <a:t>/docs/latest/</a:t>
            </a:r>
            <a:r>
              <a:rPr lang="en-GB" dirty="0" err="1"/>
              <a:t>rosetta_basics</a:t>
            </a:r>
            <a:r>
              <a:rPr lang="en-GB" dirty="0"/>
              <a:t>/scoring/score-types</a:t>
            </a:r>
          </a:p>
        </p:txBody>
      </p:sp>
      <p:sp>
        <p:nvSpPr>
          <p:cNvPr id="10" name="Content Placeholder 2">
            <a:extLst>
              <a:ext uri="{FF2B5EF4-FFF2-40B4-BE49-F238E27FC236}">
                <a16:creationId xmlns:a16="http://schemas.microsoft.com/office/drawing/2014/main" id="{4A797A80-720F-CB46-A0AF-4D0E0E80AA4B}"/>
              </a:ext>
            </a:extLst>
          </p:cNvPr>
          <p:cNvSpPr txBox="1">
            <a:spLocks/>
          </p:cNvSpPr>
          <p:nvPr/>
        </p:nvSpPr>
        <p:spPr>
          <a:xfrm>
            <a:off x="838200" y="1825625"/>
            <a:ext cx="10515600" cy="223732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600" dirty="0"/>
              <a:t>Gives the values of the various force field energies</a:t>
            </a:r>
          </a:p>
          <a:p>
            <a:r>
              <a:rPr lang="en-GB" sz="1600" dirty="0"/>
              <a:t>.</a:t>
            </a:r>
            <a:r>
              <a:rPr lang="en-GB" sz="1600" dirty="0" err="1"/>
              <a:t>sc</a:t>
            </a:r>
            <a:r>
              <a:rPr lang="en-GB" sz="1600" dirty="0"/>
              <a:t> files for whole protein</a:t>
            </a:r>
          </a:p>
          <a:p>
            <a:r>
              <a:rPr lang="en-GB" sz="1600" dirty="0"/>
              <a:t>Within .</a:t>
            </a:r>
            <a:r>
              <a:rPr lang="en-GB" sz="1600" dirty="0" err="1"/>
              <a:t>pdb</a:t>
            </a:r>
            <a:r>
              <a:rPr lang="en-GB" sz="1600" dirty="0"/>
              <a:t> for per residue</a:t>
            </a:r>
          </a:p>
          <a:p>
            <a:r>
              <a:rPr lang="en-GB" sz="1600" dirty="0"/>
              <a:t>See </a:t>
            </a:r>
            <a:r>
              <a:rPr lang="en-GB" sz="1600" dirty="0">
                <a:hlinkClick r:id="rId3"/>
              </a:rPr>
              <a:t>https://github.com/matteoferla/rosetta-pymol</a:t>
            </a:r>
            <a:r>
              <a:rPr lang="en-GB" sz="1600" dirty="0"/>
              <a:t> for my script to make </a:t>
            </a:r>
            <a:r>
              <a:rPr lang="en-GB" sz="1600" dirty="0" err="1"/>
              <a:t>fa_total</a:t>
            </a:r>
            <a:r>
              <a:rPr lang="en-GB" sz="1600" dirty="0"/>
              <a:t> or </a:t>
            </a:r>
            <a:r>
              <a:rPr lang="en-GB" sz="1600" dirty="0" err="1"/>
              <a:t>fa_sol</a:t>
            </a:r>
            <a:r>
              <a:rPr lang="en-GB" sz="1600" dirty="0"/>
              <a:t> as b-factors (b-factor putty in </a:t>
            </a:r>
            <a:r>
              <a:rPr lang="en-GB" sz="1600" dirty="0" err="1"/>
              <a:t>PyMol</a:t>
            </a:r>
            <a:r>
              <a:rPr lang="en-GB" sz="1600" dirty="0"/>
              <a:t>)</a:t>
            </a:r>
          </a:p>
          <a:p>
            <a:r>
              <a:rPr lang="en-GB" sz="1600" dirty="0"/>
              <a:t>Total is Rosetta Energy Unit (REU) not kcal/</a:t>
            </a:r>
            <a:r>
              <a:rPr lang="en-GB" sz="1600" dirty="0" err="1"/>
              <a:t>mol</a:t>
            </a:r>
            <a:endParaRPr lang="en-GB" sz="1600" dirty="0"/>
          </a:p>
          <a:p>
            <a:r>
              <a:rPr lang="en-GB" sz="1600" dirty="0"/>
              <a:t>Lots of values</a:t>
            </a:r>
          </a:p>
          <a:p>
            <a:pPr lvl="1"/>
            <a:endParaRPr lang="en-GB" sz="600" dirty="0"/>
          </a:p>
        </p:txBody>
      </p:sp>
      <p:sp>
        <p:nvSpPr>
          <p:cNvPr id="3" name="TextBox 2">
            <a:extLst>
              <a:ext uri="{FF2B5EF4-FFF2-40B4-BE49-F238E27FC236}">
                <a16:creationId xmlns:a16="http://schemas.microsoft.com/office/drawing/2014/main" id="{7AAC2829-52FE-9546-8522-8A3C39DBFAB4}"/>
              </a:ext>
            </a:extLst>
          </p:cNvPr>
          <p:cNvSpPr txBox="1"/>
          <p:nvPr/>
        </p:nvSpPr>
        <p:spPr>
          <a:xfrm>
            <a:off x="1974525" y="4233169"/>
            <a:ext cx="2332950" cy="1600438"/>
          </a:xfrm>
          <a:prstGeom prst="rect">
            <a:avLst/>
          </a:prstGeom>
          <a:noFill/>
        </p:spPr>
        <p:txBody>
          <a:bodyPr wrap="square" rtlCol="0">
            <a:spAutoFit/>
          </a:bodyPr>
          <a:lstStyle/>
          <a:p>
            <a:pPr lvl="1"/>
            <a:r>
              <a:rPr lang="en-GB" sz="1400" b="1" dirty="0" err="1"/>
              <a:t>total_score</a:t>
            </a:r>
            <a:endParaRPr lang="en-GB" sz="1400" b="1" dirty="0"/>
          </a:p>
          <a:p>
            <a:pPr lvl="1"/>
            <a:r>
              <a:rPr lang="en-GB" sz="1400" dirty="0" err="1"/>
              <a:t>angle_constraint</a:t>
            </a:r>
            <a:endParaRPr lang="en-GB" sz="1400" dirty="0"/>
          </a:p>
          <a:p>
            <a:pPr lvl="1"/>
            <a:r>
              <a:rPr lang="en-GB" sz="1400" dirty="0" err="1"/>
              <a:t>atom_pair_constraint</a:t>
            </a:r>
            <a:endParaRPr lang="en-GB" sz="1400" dirty="0"/>
          </a:p>
          <a:p>
            <a:pPr lvl="1"/>
            <a:r>
              <a:rPr lang="en-GB" sz="1400" dirty="0" err="1"/>
              <a:t>coordinate_constraint</a:t>
            </a:r>
            <a:endParaRPr lang="en-GB" sz="1400" dirty="0"/>
          </a:p>
          <a:p>
            <a:pPr lvl="1"/>
            <a:r>
              <a:rPr lang="en-GB" sz="1400" dirty="0" err="1"/>
              <a:t>dihedral_constraint</a:t>
            </a:r>
            <a:endParaRPr lang="en-GB" sz="1400" dirty="0"/>
          </a:p>
          <a:p>
            <a:pPr lvl="1"/>
            <a:r>
              <a:rPr lang="en-GB" sz="1400" dirty="0"/>
              <a:t>dslf_fa13</a:t>
            </a:r>
          </a:p>
          <a:p>
            <a:pPr lvl="1"/>
            <a:r>
              <a:rPr lang="en-GB" sz="1400" dirty="0" err="1"/>
              <a:t>fa_atr</a:t>
            </a:r>
            <a:endParaRPr lang="en-GB" sz="1400" dirty="0"/>
          </a:p>
        </p:txBody>
      </p:sp>
      <p:sp>
        <p:nvSpPr>
          <p:cNvPr id="4" name="TextBox 3">
            <a:extLst>
              <a:ext uri="{FF2B5EF4-FFF2-40B4-BE49-F238E27FC236}">
                <a16:creationId xmlns:a16="http://schemas.microsoft.com/office/drawing/2014/main" id="{0C1944E6-7028-5542-BE7F-DF3B9E2DD0F5}"/>
              </a:ext>
            </a:extLst>
          </p:cNvPr>
          <p:cNvSpPr txBox="1"/>
          <p:nvPr/>
        </p:nvSpPr>
        <p:spPr>
          <a:xfrm>
            <a:off x="5857171" y="3994642"/>
            <a:ext cx="1250663" cy="2031325"/>
          </a:xfrm>
          <a:prstGeom prst="rect">
            <a:avLst/>
          </a:prstGeom>
          <a:noFill/>
        </p:spPr>
        <p:txBody>
          <a:bodyPr wrap="none" rtlCol="0">
            <a:spAutoFit/>
          </a:bodyPr>
          <a:lstStyle/>
          <a:p>
            <a:r>
              <a:rPr lang="en-GB" sz="1400" dirty="0" err="1"/>
              <a:t>fa_dun</a:t>
            </a:r>
            <a:endParaRPr lang="en-GB" sz="1400" dirty="0"/>
          </a:p>
          <a:p>
            <a:r>
              <a:rPr lang="en-GB" sz="1400" dirty="0" err="1"/>
              <a:t>fa_elec</a:t>
            </a:r>
            <a:endParaRPr lang="en-GB" sz="1400" dirty="0"/>
          </a:p>
          <a:p>
            <a:r>
              <a:rPr lang="en-GB" sz="1400" dirty="0" err="1"/>
              <a:t>fa_intra_rep</a:t>
            </a:r>
            <a:endParaRPr lang="en-GB" sz="1400" dirty="0"/>
          </a:p>
          <a:p>
            <a:r>
              <a:rPr lang="en-GB" sz="1400" dirty="0"/>
              <a:t> </a:t>
            </a:r>
            <a:r>
              <a:rPr lang="en-GB" sz="1400" dirty="0" err="1"/>
              <a:t>fa_rep</a:t>
            </a:r>
            <a:endParaRPr lang="en-GB" sz="1400" dirty="0"/>
          </a:p>
          <a:p>
            <a:r>
              <a:rPr lang="en-GB" sz="1400" b="1" dirty="0" err="1"/>
              <a:t>fa_sol</a:t>
            </a:r>
            <a:endParaRPr lang="en-GB" sz="1400" b="1" dirty="0"/>
          </a:p>
          <a:p>
            <a:r>
              <a:rPr lang="en-GB" sz="1400" dirty="0" err="1"/>
              <a:t>hbond_bb_sc</a:t>
            </a:r>
            <a:endParaRPr lang="en-GB" sz="1400" dirty="0"/>
          </a:p>
          <a:p>
            <a:r>
              <a:rPr lang="en-GB" sz="1400" dirty="0" err="1"/>
              <a:t>hbond_lr_bb</a:t>
            </a:r>
            <a:r>
              <a:rPr lang="en-GB" sz="1400" dirty="0"/>
              <a:t>   </a:t>
            </a:r>
          </a:p>
          <a:p>
            <a:r>
              <a:rPr lang="en-GB" sz="1400" dirty="0" err="1"/>
              <a:t>hbond_sc</a:t>
            </a:r>
            <a:endParaRPr lang="en-GB" sz="1400" dirty="0"/>
          </a:p>
          <a:p>
            <a:r>
              <a:rPr lang="en-GB" sz="1400" dirty="0" err="1"/>
              <a:t>hbond_sr_bb</a:t>
            </a:r>
            <a:r>
              <a:rPr lang="en-GB" sz="1400" dirty="0"/>
              <a:t> </a:t>
            </a:r>
          </a:p>
        </p:txBody>
      </p:sp>
      <p:sp>
        <p:nvSpPr>
          <p:cNvPr id="6" name="Rectangle 5">
            <a:extLst>
              <a:ext uri="{FF2B5EF4-FFF2-40B4-BE49-F238E27FC236}">
                <a16:creationId xmlns:a16="http://schemas.microsoft.com/office/drawing/2014/main" id="{C7E29059-A927-4941-89B6-C98ECC9A5F6C}"/>
              </a:ext>
            </a:extLst>
          </p:cNvPr>
          <p:cNvSpPr/>
          <p:nvPr/>
        </p:nvSpPr>
        <p:spPr>
          <a:xfrm>
            <a:off x="9379646" y="4071586"/>
            <a:ext cx="1642516" cy="1600438"/>
          </a:xfrm>
          <a:prstGeom prst="rect">
            <a:avLst/>
          </a:prstGeom>
        </p:spPr>
        <p:txBody>
          <a:bodyPr wrap="square">
            <a:spAutoFit/>
          </a:bodyPr>
          <a:lstStyle/>
          <a:p>
            <a:r>
              <a:rPr lang="en-GB" sz="1400" dirty="0"/>
              <a:t>omega</a:t>
            </a:r>
          </a:p>
          <a:p>
            <a:r>
              <a:rPr lang="en-GB" sz="1400" dirty="0"/>
              <a:t> </a:t>
            </a:r>
            <a:r>
              <a:rPr lang="en-GB" sz="1400" dirty="0" err="1"/>
              <a:t>p_aa_pp</a:t>
            </a:r>
            <a:endParaRPr lang="en-GB" sz="1400" dirty="0"/>
          </a:p>
          <a:p>
            <a:r>
              <a:rPr lang="en-GB" sz="1400" dirty="0" err="1"/>
              <a:t>pro_close</a:t>
            </a:r>
            <a:endParaRPr lang="en-GB" sz="1400" dirty="0"/>
          </a:p>
          <a:p>
            <a:r>
              <a:rPr lang="en-GB" sz="1400" dirty="0"/>
              <a:t> </a:t>
            </a:r>
            <a:r>
              <a:rPr lang="en-GB" sz="1400" dirty="0" err="1"/>
              <a:t>rama</a:t>
            </a:r>
            <a:endParaRPr lang="en-GB" sz="1400" dirty="0"/>
          </a:p>
          <a:p>
            <a:r>
              <a:rPr lang="en-GB" sz="1400" dirty="0"/>
              <a:t>Ref</a:t>
            </a:r>
          </a:p>
          <a:p>
            <a:r>
              <a:rPr lang="en-GB" sz="1400" dirty="0" err="1"/>
              <a:t>yhh_planarity</a:t>
            </a:r>
            <a:endParaRPr lang="en-GB" sz="1400" dirty="0"/>
          </a:p>
          <a:p>
            <a:r>
              <a:rPr lang="en-GB" sz="1400" b="1" dirty="0"/>
              <a:t>description</a:t>
            </a:r>
          </a:p>
        </p:txBody>
      </p:sp>
    </p:spTree>
    <p:extLst>
      <p:ext uri="{BB962C8B-B14F-4D97-AF65-F5344CB8AC3E}">
        <p14:creationId xmlns:p14="http://schemas.microsoft.com/office/powerpoint/2010/main" val="1299813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Alternate Process 7">
            <a:extLst>
              <a:ext uri="{FF2B5EF4-FFF2-40B4-BE49-F238E27FC236}">
                <a16:creationId xmlns:a16="http://schemas.microsoft.com/office/drawing/2014/main" id="{76C2FC78-7E2D-8647-80E4-375A528A44AE}"/>
              </a:ext>
            </a:extLst>
          </p:cNvPr>
          <p:cNvSpPr/>
          <p:nvPr/>
        </p:nvSpPr>
        <p:spPr>
          <a:xfrm>
            <a:off x="522515" y="6371549"/>
            <a:ext cx="11032176" cy="369332"/>
          </a:xfrm>
          <a:prstGeom prst="flowChartAlternateProcess">
            <a:avLst/>
          </a:prstGeom>
          <a:solidFill>
            <a:schemeClr val="accent2">
              <a:lumMod val="40000"/>
              <a:lumOff val="60000"/>
            </a:schemeClr>
          </a:solidFill>
          <a:ln>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le 1">
            <a:extLst>
              <a:ext uri="{FF2B5EF4-FFF2-40B4-BE49-F238E27FC236}">
                <a16:creationId xmlns:a16="http://schemas.microsoft.com/office/drawing/2014/main" id="{B4F6F383-1B49-BB44-9EEB-D2E9994F3A05}"/>
              </a:ext>
            </a:extLst>
          </p:cNvPr>
          <p:cNvSpPr>
            <a:spLocks noGrp="1"/>
          </p:cNvSpPr>
          <p:nvPr>
            <p:ph type="title"/>
          </p:nvPr>
        </p:nvSpPr>
        <p:spPr/>
        <p:txBody>
          <a:bodyPr/>
          <a:lstStyle/>
          <a:p>
            <a:r>
              <a:rPr lang="en-GB" dirty="0" err="1"/>
              <a:t>Pmut_scan_parallel</a:t>
            </a:r>
            <a:endParaRPr lang="en-GB" dirty="0"/>
          </a:p>
        </p:txBody>
      </p:sp>
      <p:pic>
        <p:nvPicPr>
          <p:cNvPr id="7" name="Content Placeholder 6">
            <a:extLst>
              <a:ext uri="{FF2B5EF4-FFF2-40B4-BE49-F238E27FC236}">
                <a16:creationId xmlns:a16="http://schemas.microsoft.com/office/drawing/2014/main" id="{CA8AC6EB-536C-5948-A12A-5C1E10B78B95}"/>
              </a:ext>
            </a:extLst>
          </p:cNvPr>
          <p:cNvPicPr>
            <a:picLocks noGrp="1" noChangeAspect="1"/>
          </p:cNvPicPr>
          <p:nvPr>
            <p:ph idx="1"/>
          </p:nvPr>
        </p:nvPicPr>
        <p:blipFill>
          <a:blip r:embed="rId2"/>
          <a:stretch>
            <a:fillRect/>
          </a:stretch>
        </p:blipFill>
        <p:spPr>
          <a:xfrm>
            <a:off x="653143" y="6395299"/>
            <a:ext cx="338952" cy="338952"/>
          </a:xfrm>
        </p:spPr>
      </p:pic>
      <p:sp>
        <p:nvSpPr>
          <p:cNvPr id="5" name="Rectangle 4">
            <a:extLst>
              <a:ext uri="{FF2B5EF4-FFF2-40B4-BE49-F238E27FC236}">
                <a16:creationId xmlns:a16="http://schemas.microsoft.com/office/drawing/2014/main" id="{1B6157A8-8EE0-D94E-8D86-3F4DA32898D2}"/>
              </a:ext>
            </a:extLst>
          </p:cNvPr>
          <p:cNvSpPr/>
          <p:nvPr/>
        </p:nvSpPr>
        <p:spPr>
          <a:xfrm>
            <a:off x="1207324" y="6371549"/>
            <a:ext cx="10572999" cy="369332"/>
          </a:xfrm>
          <a:prstGeom prst="rect">
            <a:avLst/>
          </a:prstGeom>
        </p:spPr>
        <p:txBody>
          <a:bodyPr wrap="square">
            <a:spAutoFit/>
          </a:bodyPr>
          <a:lstStyle/>
          <a:p>
            <a:r>
              <a:rPr lang="en-GB" dirty="0"/>
              <a:t>https://</a:t>
            </a:r>
            <a:r>
              <a:rPr lang="en-GB" dirty="0" err="1"/>
              <a:t>www.rosettacommons.org</a:t>
            </a:r>
            <a:r>
              <a:rPr lang="en-GB" dirty="0"/>
              <a:t>/manuals/archive/rosetta3.4_user_guide/d0/d4a/</a:t>
            </a:r>
            <a:r>
              <a:rPr lang="en-GB" dirty="0" err="1"/>
              <a:t>pmut_scan_parallel.html</a:t>
            </a:r>
            <a:endParaRPr lang="en-GB" dirty="0"/>
          </a:p>
        </p:txBody>
      </p:sp>
      <p:sp>
        <p:nvSpPr>
          <p:cNvPr id="6" name="Content Placeholder 2">
            <a:extLst>
              <a:ext uri="{FF2B5EF4-FFF2-40B4-BE49-F238E27FC236}">
                <a16:creationId xmlns:a16="http://schemas.microsoft.com/office/drawing/2014/main" id="{53E367D4-1FF8-1D4B-92D3-7F12E6F3C940}"/>
              </a:ext>
            </a:extLst>
          </p:cNvPr>
          <p:cNvSpPr txBox="1">
            <a:spLocks/>
          </p:cNvSpPr>
          <p:nvPr/>
        </p:nvSpPr>
        <p:spPr>
          <a:xfrm>
            <a:off x="838200" y="1825625"/>
            <a:ext cx="10515600" cy="4351338"/>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Scores each possible mutation</a:t>
            </a:r>
          </a:p>
          <a:p>
            <a:r>
              <a:rPr lang="en-GB" dirty="0"/>
              <a:t>Pairs of mutations</a:t>
            </a:r>
          </a:p>
          <a:p>
            <a:r>
              <a:rPr lang="en-GB" dirty="0"/>
              <a:t>Custom mutations, e.g. scanning with NCAA</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DDG_cutoff</a:t>
            </a:r>
            <a:r>
              <a:rPr lang="en-GB" dirty="0">
                <a:latin typeface="Courier New" panose="02070309020205020404" pitchFamily="49" charset="0"/>
                <a:cs typeface="Courier New" panose="02070309020205020404" pitchFamily="49" charset="0"/>
              </a:rPr>
              <a:t> 999  #hack</a:t>
            </a:r>
          </a:p>
          <a:p>
            <a:r>
              <a:rPr lang="en-GB" dirty="0">
                <a:latin typeface="Courier New" panose="02070309020205020404" pitchFamily="49" charset="0"/>
                <a:cs typeface="Courier New" panose="02070309020205020404" pitchFamily="49" charset="0"/>
              </a:rPr>
              <a:t>-mute basic core</a:t>
            </a:r>
          </a:p>
          <a:p>
            <a:r>
              <a:rPr lang="en-GB" dirty="0">
                <a:latin typeface="Courier New" panose="02070309020205020404" pitchFamily="49" charset="0"/>
                <a:cs typeface="Courier New" panose="02070309020205020404" pitchFamily="49" charset="0"/>
              </a:rPr>
              <a:t>$ROSETTA/</a:t>
            </a:r>
            <a:r>
              <a:rPr lang="en-GB" dirty="0" err="1">
                <a:latin typeface="Courier New" panose="02070309020205020404" pitchFamily="49" charset="0"/>
                <a:cs typeface="Courier New" panose="02070309020205020404" pitchFamily="49" charset="0"/>
              </a:rPr>
              <a:t>pmut_scan_parallel.$ROSETTAEXT</a:t>
            </a:r>
            <a:br>
              <a:rPr lang="en-GB" dirty="0">
                <a:latin typeface="Courier New" panose="02070309020205020404" pitchFamily="49" charset="0"/>
                <a:cs typeface="Courier New" panose="02070309020205020404" pitchFamily="49" charset="0"/>
              </a:rPr>
            </a:br>
            <a:r>
              <a:rPr lang="en-GB" dirty="0">
                <a:latin typeface="Courier New" panose="02070309020205020404" pitchFamily="49" charset="0"/>
                <a:cs typeface="Courier New" panose="02070309020205020404" pitchFamily="49" charset="0"/>
              </a:rPr>
              <a:t>		-database $ROSETTADB</a:t>
            </a:r>
            <a:br>
              <a:rPr lang="en-GB" dirty="0">
                <a:latin typeface="Courier New" panose="02070309020205020404" pitchFamily="49" charset="0"/>
                <a:cs typeface="Courier New" panose="02070309020205020404" pitchFamily="49" charset="0"/>
              </a:rPr>
            </a:br>
            <a:r>
              <a:rPr lang="en-GB" dirty="0">
                <a:latin typeface="Courier New" panose="02070309020205020404" pitchFamily="49" charset="0"/>
                <a:cs typeface="Courier New" panose="02070309020205020404" pitchFamily="49" charset="0"/>
              </a:rPr>
              <a:t>		-s </a:t>
            </a:r>
            <a:r>
              <a:rPr lang="en-GB" dirty="0" err="1">
                <a:latin typeface="Courier New" panose="02070309020205020404" pitchFamily="49" charset="0"/>
                <a:cs typeface="Courier New" panose="02070309020205020404" pitchFamily="49" charset="0"/>
              </a:rPr>
              <a:t>protein.pdb</a:t>
            </a:r>
            <a:br>
              <a:rPr lang="en-GB" dirty="0">
                <a:latin typeface="Courier New" panose="02070309020205020404" pitchFamily="49" charset="0"/>
                <a:cs typeface="Courier New" panose="02070309020205020404" pitchFamily="49" charset="0"/>
              </a:rPr>
            </a:br>
            <a:r>
              <a:rPr lang="en-GB" dirty="0">
                <a:latin typeface="Courier New" panose="02070309020205020404" pitchFamily="49" charset="0"/>
                <a:cs typeface="Courier New" panose="02070309020205020404" pitchFamily="49" charset="0"/>
              </a:rPr>
              <a:t>		@</a:t>
            </a:r>
            <a:r>
              <a:rPr lang="en-GB" dirty="0" err="1">
                <a:latin typeface="Courier New" panose="02070309020205020404" pitchFamily="49" charset="0"/>
                <a:cs typeface="Courier New" panose="02070309020205020404" pitchFamily="49" charset="0"/>
              </a:rPr>
              <a:t>scanner.txt</a:t>
            </a:r>
            <a:br>
              <a:rPr lang="en-GB" dirty="0">
                <a:latin typeface="Courier New" panose="02070309020205020404" pitchFamily="49" charset="0"/>
                <a:cs typeface="Courier New" panose="02070309020205020404" pitchFamily="49" charset="0"/>
              </a:rPr>
            </a:br>
            <a:r>
              <a:rPr lang="en-GB" dirty="0">
                <a:latin typeface="Courier New" panose="02070309020205020404" pitchFamily="49" charset="0"/>
                <a:cs typeface="Courier New" panose="02070309020205020404" pitchFamily="49" charset="0"/>
              </a:rPr>
              <a:t>			</a:t>
            </a:r>
            <a:r>
              <a:rPr lang="en-GB" b="1" dirty="0">
                <a:latin typeface="Courier New" panose="02070309020205020404" pitchFamily="49" charset="0"/>
                <a:cs typeface="Courier New" panose="02070309020205020404" pitchFamily="49" charset="0"/>
              </a:rPr>
              <a:t>&gt; </a:t>
            </a:r>
            <a:r>
              <a:rPr lang="en-GB" b="1" dirty="0" err="1">
                <a:latin typeface="Courier New" panose="02070309020205020404" pitchFamily="49" charset="0"/>
                <a:cs typeface="Courier New" panose="02070309020205020404" pitchFamily="49" charset="0"/>
              </a:rPr>
              <a:t>scan_scores.txt</a:t>
            </a:r>
            <a:endParaRPr lang="en-GB" b="1" dirty="0">
              <a:latin typeface="Courier New" panose="02070309020205020404" pitchFamily="49" charset="0"/>
              <a:cs typeface="Courier New" panose="02070309020205020404" pitchFamily="49" charset="0"/>
            </a:endParaRP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output_mutant_structures</a:t>
            </a:r>
            <a:r>
              <a:rPr lang="en-GB" dirty="0">
                <a:latin typeface="Courier New" panose="02070309020205020404" pitchFamily="49" charset="0"/>
                <a:cs typeface="Courier New" panose="02070309020205020404" pitchFamily="49" charset="0"/>
              </a:rPr>
              <a:t> true </a:t>
            </a:r>
            <a:r>
              <a:rPr lang="en-GB" dirty="0">
                <a:cs typeface="Courier New" panose="02070309020205020404" pitchFamily="49" charset="0"/>
              </a:rPr>
              <a:t>optional</a:t>
            </a:r>
          </a:p>
          <a:p>
            <a:r>
              <a:rPr lang="en-GB" dirty="0">
                <a:latin typeface="Courier New" panose="02070309020205020404" pitchFamily="49" charset="0"/>
                <a:cs typeface="Courier New" panose="02070309020205020404" pitchFamily="49" charset="0"/>
              </a:rPr>
              <a:t>-</a:t>
            </a:r>
            <a:r>
              <a:rPr lang="en-GB" dirty="0" err="1">
                <a:latin typeface="Courier New" panose="02070309020205020404" pitchFamily="49" charset="0"/>
                <a:cs typeface="Courier New" panose="02070309020205020404" pitchFamily="49" charset="0"/>
              </a:rPr>
              <a:t>double_mutant_scan</a:t>
            </a:r>
            <a:r>
              <a:rPr lang="en-GB" dirty="0">
                <a:latin typeface="Courier New" panose="02070309020205020404" pitchFamily="49" charset="0"/>
                <a:cs typeface="Courier New" panose="02070309020205020404" pitchFamily="49" charset="0"/>
              </a:rPr>
              <a:t> </a:t>
            </a:r>
            <a:r>
              <a:rPr lang="en-GB" dirty="0"/>
              <a:t>optional</a:t>
            </a:r>
            <a:endParaRPr lang="en-GB" dirty="0">
              <a:cs typeface="Courier New" panose="02070309020205020404" pitchFamily="49" charset="0"/>
            </a:endParaRPr>
          </a:p>
          <a:p>
            <a:pPr marL="0" indent="0">
              <a:buNone/>
            </a:pPr>
            <a:endParaRPr lang="en-GB"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0532653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703</TotalTime>
  <Words>1656</Words>
  <Application>Microsoft Macintosh PowerPoint</Application>
  <PresentationFormat>Widescreen</PresentationFormat>
  <Paragraphs>216</Paragraphs>
  <Slides>27</Slides>
  <Notes>0</Notes>
  <HiddenSlides>4</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27</vt:i4>
      </vt:variant>
    </vt:vector>
  </HeadingPairs>
  <TitlesOfParts>
    <vt:vector size="35" baseType="lpstr">
      <vt:lpstr>Yu Mincho</vt:lpstr>
      <vt:lpstr>Arial</vt:lpstr>
      <vt:lpstr>Calibri</vt:lpstr>
      <vt:lpstr>Calibri Light</vt:lpstr>
      <vt:lpstr>Courier New</vt:lpstr>
      <vt:lpstr>Times New Roman</vt:lpstr>
      <vt:lpstr>Wingdings</vt:lpstr>
      <vt:lpstr>Office Theme</vt:lpstr>
      <vt:lpstr>ROSETTA WORKSHOP</vt:lpstr>
      <vt:lpstr>WARNING</vt:lpstr>
      <vt:lpstr>Rosetta overview</vt:lpstr>
      <vt:lpstr>Running Rosetta</vt:lpstr>
      <vt:lpstr>Details</vt:lpstr>
      <vt:lpstr>Where is it?</vt:lpstr>
      <vt:lpstr>Relax</vt:lpstr>
      <vt:lpstr>Score</vt:lpstr>
      <vt:lpstr>Pmut_scan_parallel</vt:lpstr>
      <vt:lpstr>Ligand</vt:lpstr>
      <vt:lpstr>Double protonated histidine</vt:lpstr>
      <vt:lpstr>PDB FILES</vt:lpstr>
      <vt:lpstr>Atom names</vt:lpstr>
      <vt:lpstr>Adding NCAA</vt:lpstr>
      <vt:lpstr>Isopeptide</vt:lpstr>
      <vt:lpstr>Straight isopeptide</vt:lpstr>
      <vt:lpstr>PowerPoint Presentation</vt:lpstr>
      <vt:lpstr>Glutamic acid</vt:lpstr>
      <vt:lpstr>Glutamic acid</vt:lpstr>
      <vt:lpstr>Intermediate</vt:lpstr>
      <vt:lpstr>Linkers</vt:lpstr>
      <vt:lpstr>Remodel</vt:lpstr>
      <vt:lpstr>Blueprint</vt:lpstr>
      <vt:lpstr>Anti-“segmentation fault 11” tips</vt:lpstr>
      <vt:lpstr>Supercharge</vt:lpstr>
      <vt:lpstr>Docking</vt:lpstr>
      <vt:lpstr>DIY ligands</vt:lpstr>
    </vt:vector>
  </TitlesOfParts>
  <Company/>
  <LinksUpToDate>false</LinksUpToDate>
  <SharedDoc>false</SharedDoc>
  <HyperlinksChanged>false</HyperlinksChanged>
  <AppVersion>16.0010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ROSETTA WORKSHOP</dc:title>
  <dc:creator>Grumpy Reviewer 3</dc:creator>
  <cp:lastModifiedBy>Grumpy Reviewer 3</cp:lastModifiedBy>
  <cp:revision>36</cp:revision>
  <dcterms:created xsi:type="dcterms:W3CDTF">2018-07-29T08:23:04Z</dcterms:created>
  <dcterms:modified xsi:type="dcterms:W3CDTF">2018-08-02T16:23:43Z</dcterms:modified>
</cp:coreProperties>
</file>

<file path=docProps/thumbnail.jpeg>
</file>